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slideMasters/slideMaster9.xml" ContentType="application/vnd.openxmlformats-officedocument.presentationml.slideMaster+xml"/>
  <Override PartName="/ppt/slides/slide9.xml" ContentType="application/vnd.openxmlformats-officedocument.presentationml.slide+xml"/>
  <Override PartName="/ppt/slideMasters/slideMaster10.xml" ContentType="application/vnd.openxmlformats-officedocument.presentationml.slideMaster+xml"/>
  <Override PartName="/ppt/slides/slide10.xml" ContentType="application/vnd.openxmlformats-officedocument.presentationml.slide+xml"/>
  <Override PartName="/ppt/slideMasters/slideMaster11.xml" ContentType="application/vnd.openxmlformats-officedocument.presentationml.slideMaster+xml"/>
  <Override PartName="/ppt/slides/slide11.xml" ContentType="application/vnd.openxmlformats-officedocument.presentationml.slide+xml"/>
  <Override PartName="/ppt/slideMasters/slideMaster12.xml" ContentType="application/vnd.openxmlformats-officedocument.presentationml.slideMaster+xml"/>
  <Override PartName="/ppt/slides/slide12.xml" ContentType="application/vnd.openxmlformats-officedocument.presentationml.slide+xml"/>
  <Override PartName="/ppt/slideMasters/slideMaster13.xml" ContentType="application/vnd.openxmlformats-officedocument.presentationml.slideMaster+xml"/>
  <Override PartName="/ppt/slides/slide13.xml" ContentType="application/vnd.openxmlformats-officedocument.presentationml.slide+xml"/>
  <Override PartName="/ppt/slideMasters/slideMaster14.xml" ContentType="application/vnd.openxmlformats-officedocument.presentationml.slideMaster+xml"/>
  <Override PartName="/ppt/slides/slide14.xml" ContentType="application/vnd.openxmlformats-officedocument.presentationml.slide+xml"/>
  <Override PartName="/ppt/slideMasters/slideMaster15.xml" ContentType="application/vnd.openxmlformats-officedocument.presentationml.slideMaster+xml"/>
  <Override PartName="/ppt/slides/slide15.xml" ContentType="application/vnd.openxmlformats-officedocument.presentationml.slide+xml"/>
  <Override PartName="/ppt/slideMasters/slideMaster16.xml" ContentType="application/vnd.openxmlformats-officedocument.presentationml.slideMaster+xml"/>
  <Override PartName="/ppt/slides/slide16.xml" ContentType="application/vnd.openxmlformats-officedocument.presentationml.slide+xml"/>
  <Override PartName="/ppt/slideMasters/slideMaster17.xml" ContentType="application/vnd.openxmlformats-officedocument.presentationml.slideMaster+xml"/>
  <Override PartName="/ppt/slides/slide17.xml" ContentType="application/vnd.openxmlformats-officedocument.presentationml.slide+xml"/>
  <Override PartName="/ppt/slideMasters/slideMaster18.xml" ContentType="application/vnd.openxmlformats-officedocument.presentationml.slideMaster+xml"/>
  <Override PartName="/ppt/slides/slide18.xml" ContentType="application/vnd.openxmlformats-officedocument.presentationml.slide+xml"/>
  <Override PartName="/ppt/slideMasters/slideMaster19.xml" ContentType="application/vnd.openxmlformats-officedocument.presentationml.slideMaster+xml"/>
  <Override PartName="/ppt/slides/slide19.xml" ContentType="application/vnd.openxmlformats-officedocument.presentationml.slide+xml"/>
  <Override PartName="/ppt/slideMasters/slideMaster20.xml" ContentType="application/vnd.openxmlformats-officedocument.presentationml.slideMaster+xml"/>
  <Override PartName="/ppt/slides/slide20.xml" ContentType="application/vnd.openxmlformats-officedocument.presentationml.slide+xml"/>
  <Override PartName="/ppt/slideMasters/slideMaster21.xml" ContentType="application/vnd.openxmlformats-officedocument.presentationml.slideMaster+xml"/>
  <Override PartName="/ppt/slides/slide21.xml" ContentType="application/vnd.openxmlformats-officedocument.presentationml.slide+xml"/>
  <Override PartName="/ppt/slideMasters/slideMaster22.xml" ContentType="application/vnd.openxmlformats-officedocument.presentationml.slideMaster+xml"/>
  <Override PartName="/ppt/slides/slide22.xml" ContentType="application/vnd.openxmlformats-officedocument.presentationml.slide+xml"/>
  <Override PartName="/ppt/slideMasters/slideMaster23.xml" ContentType="application/vnd.openxmlformats-officedocument.presentationml.slideMaster+xml"/>
  <Override PartName="/ppt/slides/slide23.xml" ContentType="application/vnd.openxmlformats-officedocument.presentationml.slide+xml"/>
  <Override PartName="/ppt/slideMasters/slideMaster24.xml" ContentType="application/vnd.openxmlformats-officedocument.presentationml.slideMaster+xml"/>
  <Override PartName="/ppt/slides/slide24.xml" ContentType="application/vnd.openxmlformats-officedocument.presentationml.slide+xml"/>
  <Override PartName="/ppt/slideMasters/slideMaster25.xml" ContentType="application/vnd.openxmlformats-officedocument.presentationml.slideMaster+xml"/>
  <Override PartName="/ppt/slides/slide25.xml" ContentType="application/vnd.openxmlformats-officedocument.presentationml.slide+xml"/>
  <Override PartName="/ppt/slideMasters/slideMaster26.xml" ContentType="application/vnd.openxmlformats-officedocument.presentationml.slideMaster+xml"/>
  <Override PartName="/ppt/slides/slide26.xml" ContentType="application/vnd.openxmlformats-officedocument.presentationml.slide+xml"/>
  <Override PartName="/ppt/slideMasters/slideMaster27.xml" ContentType="application/vnd.openxmlformats-officedocument.presentationml.slideMaster+xml"/>
  <Override PartName="/ppt/slides/slide27.xml" ContentType="application/vnd.openxmlformats-officedocument.presentationml.slide+xml"/>
  <Override PartName="/ppt/slideMasters/slideMaster28.xml" ContentType="application/vnd.openxmlformats-officedocument.presentationml.slideMaster+xml"/>
  <Override PartName="/ppt/slides/slide28.xml" ContentType="application/vnd.openxmlformats-officedocument.presentationml.slide+xml"/>
  <Override PartName="/ppt/slideMasters/slideMaster29.xml" ContentType="application/vnd.openxmlformats-officedocument.presentationml.slideMaster+xml"/>
  <Override PartName="/ppt/slides/slide29.xml" ContentType="application/vnd.openxmlformats-officedocument.presentationml.slide+xml"/>
  <Override PartName="/ppt/slideMasters/slideMaster30.xml" ContentType="application/vnd.openxmlformats-officedocument.presentationml.slideMaster+xml"/>
  <Override PartName="/ppt/slides/slide30.xml" ContentType="application/vnd.openxmlformats-officedocument.presentationml.slide+xml"/>
  <Override PartName="/ppt/slideMasters/slideMaster31.xml" ContentType="application/vnd.openxmlformats-officedocument.presentationml.slideMaster+xml"/>
  <Override PartName="/ppt/slides/slide31.xml" ContentType="application/vnd.openxmlformats-officedocument.presentationml.slide+xml"/>
  <Override PartName="/ppt/slideMasters/slideMaster32.xml" ContentType="application/vnd.openxmlformats-officedocument.presentationml.slideMaster+xml"/>
  <Override PartName="/ppt/slides/slide3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</p:sldIdLst>
  <p:notesMasterIdLst>
    <p:notesMasterId r:id="rId34"/>
  </p:notesMasterIdLst>
  <p:sldSz cx="12191695" cy="6858000"/>
  <p:notesSz cx="6858000" cy="12191695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notesMaster" Target="notesMasters/notesMaster1.xml"/><Relationship Id="rId35" Type="http://schemas.openxmlformats.org/officeDocument/2006/relationships/presProps" Target="presProps.xml"/><Relationship Id="rId36" Type="http://schemas.openxmlformats.org/officeDocument/2006/relationships/viewProps" Target="viewProps.xml"/><Relationship Id="rId37" Type="http://schemas.openxmlformats.org/officeDocument/2006/relationships/theme" Target="theme/theme1.xml"/><Relationship Id="rId38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1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0.xml"/>
		</Relationships>
</file>

<file path=ppt/notesSlides/_rels/notesSlide1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1.xml"/>
		</Relationships>
</file>

<file path=ppt/notesSlides/_rels/notesSlide1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2.xml"/>
		</Relationships>
</file>

<file path=ppt/notesSlides/_rels/notesSlide1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3.xml"/>
		</Relationships>
</file>

<file path=ppt/notesSlides/_rels/notesSlide1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4.xml"/>
		</Relationships>
</file>

<file path=ppt/notesSlides/_rels/notesSlide1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5.xml"/>
		</Relationships>
</file>

<file path=ppt/notesSlides/_rels/notesSlide1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6.xml"/>
		</Relationships>
</file>

<file path=ppt/notesSlides/_rels/notesSlide1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7.xml"/>
		</Relationships>
</file>

<file path=ppt/notesSlides/_rels/notesSlide1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8.xml"/>
		</Relationships>
</file>

<file path=ppt/notesSlides/_rels/notesSlide1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9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2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0.xml"/>
		</Relationships>
</file>

<file path=ppt/notesSlides/_rels/notesSlide2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1.xml"/>
		</Relationships>
</file>

<file path=ppt/notesSlides/_rels/notesSlide2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2.xml"/>
		</Relationships>
</file>

<file path=ppt/notesSlides/_rels/notesSlide2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3.xml"/>
		</Relationships>
</file>

<file path=ppt/notesSlides/_rels/notesSlide2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4.xml"/>
		</Relationships>
</file>

<file path=ppt/notesSlides/_rels/notesSlide2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5.xml"/>
		</Relationships>
</file>

<file path=ppt/notesSlides/_rels/notesSlide2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6.xml"/>
		</Relationships>
</file>

<file path=ppt/notesSlides/_rels/notesSlide2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7.xml"/>
		</Relationships>
</file>

<file path=ppt/notesSlides/_rels/notesSlide2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8.xml"/>
		</Relationships>
</file>

<file path=ppt/notesSlides/_rels/notesSlide2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9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3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0.xml"/>
		</Relationships>
</file>

<file path=ppt/notesSlides/_rels/notesSlide3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1.xml"/>
		</Relationships>
</file>

<file path=ppt/notesSlides/_rels/notesSlide3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2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_rels/notesSlide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9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2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4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6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8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0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20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2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2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4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2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6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2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8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28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0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31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3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32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3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-4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-6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image" Target="../media/image-8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F6FBF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182880"/>
          </a:xfrm>
          <a:prstGeom prst="rect">
            <a:avLst/>
          </a:prstGeom>
          <a:solidFill>
            <a:srgbClr val="16A7A1"/>
          </a:solidFill>
          <a:ln w="12700">
            <a:solidFill>
              <a:srgbClr val="16A7A1"/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502920" y="640080"/>
            <a:ext cx="36576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800" b="1" dirty="0">
                <a:solidFill>
                  <a:srgbClr val="16A7A1"/>
                </a:solidFill>
              </a:rPr>
              <a:t>Kit Docente</a:t>
            </a:r>
            <a:endParaRPr lang="en-US" sz="1800" dirty="0"/>
          </a:p>
        </p:txBody>
      </p:sp>
      <p:sp>
        <p:nvSpPr>
          <p:cNvPr id="4" name="Text 2"/>
          <p:cNvSpPr/>
          <p:nvPr/>
        </p:nvSpPr>
        <p:spPr>
          <a:xfrm>
            <a:off x="502920" y="1143000"/>
            <a:ext cx="6309360" cy="11430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800" b="1" dirty="0">
                <a:solidFill>
                  <a:srgbClr val="0F2F4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Lógica de Programação</a:t>
            </a:r>
            <a:endParaRPr lang="en-US" sz="3800" dirty="0"/>
          </a:p>
          <a:p>
            <a:pPr indent="0" marL="0">
              <a:buNone/>
            </a:pPr>
            <a:r>
              <a:rPr lang="en-US" sz="3800" b="1" dirty="0">
                <a:solidFill>
                  <a:srgbClr val="0F2F4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para Iniciantes</a:t>
            </a:r>
            <a:endParaRPr lang="en-US" sz="3800" dirty="0"/>
          </a:p>
        </p:txBody>
      </p:sp>
      <p:sp>
        <p:nvSpPr>
          <p:cNvPr id="5" name="Text 3"/>
          <p:cNvSpPr/>
          <p:nvPr/>
        </p:nvSpPr>
        <p:spPr>
          <a:xfrm>
            <a:off x="548640" y="2606040"/>
            <a:ext cx="530352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F28C28"/>
                </a:solidFill>
              </a:rPr>
              <a:t>Slides para apresentação em aula</a:t>
            </a:r>
            <a:endParaRPr lang="en-US" sz="2000" dirty="0"/>
          </a:p>
        </p:txBody>
      </p:sp>
      <p:sp>
        <p:nvSpPr>
          <p:cNvPr id="6" name="Text 4"/>
          <p:cNvSpPr/>
          <p:nvPr/>
        </p:nvSpPr>
        <p:spPr>
          <a:xfrm>
            <a:off x="548640" y="3154680"/>
            <a:ext cx="530352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500" dirty="0">
                <a:solidFill>
                  <a:srgbClr val="5F6B76"/>
                </a:solidFill>
              </a:rPr>
              <a:t>Coleção Desenvolvimento de Software na Prática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5F6B76"/>
                </a:solidFill>
              </a:rPr>
              <a:t>Prof. Douglas Ribeiro</a:t>
            </a:r>
            <a:endParaRPr lang="en-US" sz="1500" dirty="0"/>
          </a:p>
        </p:txBody>
      </p:sp>
      <p:pic>
        <p:nvPicPr>
          <p:cNvPr id="7" name="Image 0" descr="/mnt/data/guia_prático_para_iniciantes_com_prof._douglas.png">    </p:cNvPr>
          <p:cNvPicPr>
            <a:picLocks noChangeAspect="1"/>
          </p:cNvPicPr>
          <p:nvPr/>
        </p:nvPicPr>
        <p:blipFill>
          <a:blip r:embed="rId1"/>
          <a:srcRect l="33497" r="33497" t="0" b="0"/>
          <a:stretch/>
        </p:blipFill>
        <p:spPr>
          <a:xfrm>
            <a:off x="7086600" y="868680"/>
            <a:ext cx="4617720" cy="4663440"/>
          </a:xfrm>
          <a:prstGeom prst="rect">
            <a:avLst/>
          </a:prstGeom>
        </p:spPr>
      </p:pic>
      <p:sp>
        <p:nvSpPr>
          <p:cNvPr id="8" name="Text 5"/>
          <p:cNvSpPr/>
          <p:nvPr/>
        </p:nvSpPr>
        <p:spPr>
          <a:xfrm>
            <a:off x="411480" y="6473952"/>
            <a:ext cx="658368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750" dirty="0">
                <a:solidFill>
                  <a:srgbClr val="5F6B76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Kit Docente - Lógica de Programação para Iniciantes</a:t>
            </a:r>
            <a:endParaRPr lang="en-US" sz="750" dirty="0"/>
          </a:p>
        </p:txBody>
      </p:sp>
      <p:sp>
        <p:nvSpPr>
          <p:cNvPr id="9" name="Text 6"/>
          <p:cNvSpPr/>
          <p:nvPr/>
        </p:nvSpPr>
        <p:spPr>
          <a:xfrm>
            <a:off x="11155680" y="6446520"/>
            <a:ext cx="54864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750" dirty="0">
                <a:solidFill>
                  <a:srgbClr val="5F6B76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1</a:t>
            </a:r>
            <a:endParaRPr lang="en-US" sz="75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bg>
      <p:bgPr>
        <a:solidFill>
          <a:srgbClr val="F6FBF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164592"/>
          </a:xfrm>
          <a:prstGeom prst="rect">
            <a:avLst/>
          </a:prstGeom>
          <a:solidFill>
            <a:srgbClr val="16A7A1"/>
          </a:solidFill>
          <a:ln w="12700">
            <a:solidFill>
              <a:srgbClr val="16A7A1"/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411480" y="320040"/>
            <a:ext cx="41148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16A7A1"/>
                </a:solidFill>
              </a:rPr>
              <a:t>Capítulo 4</a:t>
            </a:r>
            <a:endParaRPr lang="en-US" sz="900" dirty="0"/>
          </a:p>
        </p:txBody>
      </p:sp>
      <p:sp>
        <p:nvSpPr>
          <p:cNvPr id="4" name="Text 2"/>
          <p:cNvSpPr/>
          <p:nvPr/>
        </p:nvSpPr>
        <p:spPr>
          <a:xfrm>
            <a:off x="411480" y="621792"/>
            <a:ext cx="6309360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0F2F4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Pseudocódigo e Portugol</a:t>
            </a:r>
            <a:endParaRPr lang="en-US" sz="2800" dirty="0"/>
          </a:p>
        </p:txBody>
      </p:sp>
      <p:sp>
        <p:nvSpPr>
          <p:cNvPr id="5" name="Text 3"/>
          <p:cNvSpPr/>
          <p:nvPr/>
        </p:nvSpPr>
        <p:spPr>
          <a:xfrm>
            <a:off x="438912" y="1170432"/>
            <a:ext cx="603504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5F6B76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Conceito central para condução da aula</a:t>
            </a:r>
            <a:endParaRPr lang="en-US" sz="1200" dirty="0"/>
          </a:p>
        </p:txBody>
      </p:sp>
      <p:sp>
        <p:nvSpPr>
          <p:cNvPr id="6" name="Text 4"/>
          <p:cNvSpPr/>
          <p:nvPr/>
        </p:nvSpPr>
        <p:spPr>
          <a:xfrm>
            <a:off x="548640" y="1828800"/>
            <a:ext cx="5257800" cy="233172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r>
              <a:rPr lang="en-US" sz="1900" dirty="0">
                <a:solidFill>
                  <a:srgbClr val="0F2F4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Pseudocódigo organiza a lógica em comandos estruturados.</a:t>
            </a:r>
            <a:endParaRPr lang="en-US" sz="1900" dirty="0"/>
          </a:p>
          <a:p>
            <a:r>
              <a:rPr lang="en-US" sz="1900" dirty="0">
                <a:solidFill>
                  <a:srgbClr val="0F2F4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Portugol aproxima o aluno da programação sem exigir uma linguagem real.</a:t>
            </a:r>
            <a:endParaRPr lang="en-US" sz="1900" dirty="0"/>
          </a:p>
          <a:p>
            <a:r>
              <a:rPr lang="en-US" sz="1900" dirty="0">
                <a:solidFill>
                  <a:srgbClr val="0F2F4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Indentação e ordem dos comandos ajudam a leitura.</a:t>
            </a:r>
            <a:endParaRPr lang="en-US" sz="1900" dirty="0"/>
          </a:p>
        </p:txBody>
      </p:sp>
      <p:sp>
        <p:nvSpPr>
          <p:cNvPr id="7" name="Shape 5"/>
          <p:cNvSpPr/>
          <p:nvPr/>
        </p:nvSpPr>
        <p:spPr>
          <a:xfrm>
            <a:off x="548640" y="4617720"/>
            <a:ext cx="5074920" cy="0"/>
          </a:xfrm>
          <a:prstGeom prst="line">
            <a:avLst/>
          </a:prstGeom>
          <a:noFill/>
          <a:ln w="25400">
            <a:solidFill>
              <a:srgbClr val="F28C28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548640" y="4800600"/>
            <a:ext cx="320040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16A7A1"/>
                </a:solidFill>
              </a:rPr>
              <a:t>Pergunta de abertura</a:t>
            </a:r>
            <a:endParaRPr lang="en-US" sz="1200" dirty="0"/>
          </a:p>
        </p:txBody>
      </p:sp>
      <p:sp>
        <p:nvSpPr>
          <p:cNvPr id="9" name="Text 7"/>
          <p:cNvSpPr/>
          <p:nvPr/>
        </p:nvSpPr>
        <p:spPr>
          <a:xfrm>
            <a:off x="548640" y="5074920"/>
            <a:ext cx="521208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700" dirty="0">
                <a:solidFill>
                  <a:srgbClr val="0F2F4F"/>
                </a:solidFill>
              </a:rPr>
              <a:t>Que problema real este conceito ajuda o aluno a resolver?</a:t>
            </a:r>
            <a:endParaRPr lang="en-US" sz="1700" dirty="0"/>
          </a:p>
        </p:txBody>
      </p:sp>
      <p:pic>
        <p:nvPicPr>
          <p:cNvPr id="10" name="Image 0" descr="/mnt/data/aula_de_pseudocódigo_e_lógica.png">    </p:cNvPr>
          <p:cNvPicPr>
            <a:picLocks noChangeAspect="1"/>
          </p:cNvPicPr>
          <p:nvPr/>
        </p:nvPicPr>
        <p:blipFill>
          <a:blip r:embed="rId1"/>
          <a:srcRect l="14564" r="14564" t="0" b="0"/>
          <a:stretch/>
        </p:blipFill>
        <p:spPr>
          <a:xfrm>
            <a:off x="6995160" y="914400"/>
            <a:ext cx="4709160" cy="4983480"/>
          </a:xfrm>
          <a:prstGeom prst="rect">
            <a:avLst/>
          </a:prstGeom>
        </p:spPr>
      </p:pic>
      <p:sp>
        <p:nvSpPr>
          <p:cNvPr id="11" name="Text 8"/>
          <p:cNvSpPr/>
          <p:nvPr/>
        </p:nvSpPr>
        <p:spPr>
          <a:xfrm>
            <a:off x="411480" y="6473952"/>
            <a:ext cx="658368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750" dirty="0">
                <a:solidFill>
                  <a:srgbClr val="5F6B76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Kit Docente - Lógica de Programação para Iniciantes</a:t>
            </a:r>
            <a:endParaRPr lang="en-US" sz="750" dirty="0"/>
          </a:p>
        </p:txBody>
      </p:sp>
      <p:sp>
        <p:nvSpPr>
          <p:cNvPr id="12" name="Text 9"/>
          <p:cNvSpPr/>
          <p:nvPr/>
        </p:nvSpPr>
        <p:spPr>
          <a:xfrm>
            <a:off x="11155680" y="6446520"/>
            <a:ext cx="54864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750" dirty="0">
                <a:solidFill>
                  <a:srgbClr val="5F6B76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10</a:t>
            </a:r>
            <a:endParaRPr lang="en-US" sz="75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bg>
      <p:bgPr>
        <a:solidFill>
          <a:srgbClr val="F6FBF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164592"/>
          </a:xfrm>
          <a:prstGeom prst="rect">
            <a:avLst/>
          </a:prstGeom>
          <a:solidFill>
            <a:srgbClr val="16A7A1"/>
          </a:solidFill>
          <a:ln w="12700">
            <a:solidFill>
              <a:srgbClr val="16A7A1"/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411480" y="320040"/>
            <a:ext cx="41148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16A7A1"/>
                </a:solidFill>
              </a:rPr>
              <a:t>Prática - Capítulo 4</a:t>
            </a:r>
            <a:endParaRPr lang="en-US" sz="900" dirty="0"/>
          </a:p>
        </p:txBody>
      </p:sp>
      <p:sp>
        <p:nvSpPr>
          <p:cNvPr id="4" name="Text 2"/>
          <p:cNvSpPr/>
          <p:nvPr/>
        </p:nvSpPr>
        <p:spPr>
          <a:xfrm>
            <a:off x="411480" y="621792"/>
            <a:ext cx="6309360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0F2F4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Atividade orientada</a:t>
            </a:r>
            <a:endParaRPr lang="en-US" sz="2800" dirty="0"/>
          </a:p>
        </p:txBody>
      </p:sp>
      <p:sp>
        <p:nvSpPr>
          <p:cNvPr id="5" name="Text 3"/>
          <p:cNvSpPr/>
          <p:nvPr/>
        </p:nvSpPr>
        <p:spPr>
          <a:xfrm>
            <a:off x="438912" y="1170432"/>
            <a:ext cx="603504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5F6B76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Pseudocódigo e Portugol</a:t>
            </a:r>
            <a:endParaRPr lang="en-US" sz="1200" dirty="0"/>
          </a:p>
        </p:txBody>
      </p:sp>
      <p:sp>
        <p:nvSpPr>
          <p:cNvPr id="6" name="Text 4"/>
          <p:cNvSpPr/>
          <p:nvPr/>
        </p:nvSpPr>
        <p:spPr>
          <a:xfrm>
            <a:off x="731520" y="1828800"/>
            <a:ext cx="6675120" cy="91440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indent="0" marL="0">
              <a:buNone/>
            </a:pPr>
            <a:r>
              <a:rPr lang="en-US" sz="2200" b="1" dirty="0">
                <a:solidFill>
                  <a:srgbClr val="0F2F4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Transforme o fluxograma da média em pseudocódigo com leia, calcule, se, então, senão e escreva.</a:t>
            </a:r>
            <a:endParaRPr lang="en-US" sz="2200" dirty="0"/>
          </a:p>
        </p:txBody>
      </p:sp>
      <p:sp>
        <p:nvSpPr>
          <p:cNvPr id="7" name="Shape 5"/>
          <p:cNvSpPr/>
          <p:nvPr/>
        </p:nvSpPr>
        <p:spPr>
          <a:xfrm>
            <a:off x="731520" y="3063240"/>
            <a:ext cx="6583680" cy="0"/>
          </a:xfrm>
          <a:prstGeom prst="line">
            <a:avLst/>
          </a:prstGeom>
          <a:noFill/>
          <a:ln w="25400">
            <a:solidFill>
              <a:srgbClr val="16A7A1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777240" y="3429000"/>
            <a:ext cx="6492240" cy="192024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r>
              <a:rPr lang="en-US" sz="1800" dirty="0">
                <a:solidFill>
                  <a:srgbClr val="0F2F4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Organização: individual, dupla ou grupo pequeno.</a:t>
            </a:r>
            <a:endParaRPr lang="en-US" sz="1800" dirty="0"/>
          </a:p>
          <a:p>
            <a:r>
              <a:rPr lang="en-US" sz="1800" dirty="0">
                <a:solidFill>
                  <a:srgbClr val="0F2F4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Produto esperado: registro do raciocínio e solução representada.</a:t>
            </a:r>
            <a:endParaRPr lang="en-US" sz="1800" dirty="0"/>
          </a:p>
          <a:p>
            <a:r>
              <a:rPr lang="en-US" sz="1800" dirty="0">
                <a:solidFill>
                  <a:srgbClr val="0F2F4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Fechamento: socializar erros comuns e caminhos alternativos.</a:t>
            </a:r>
            <a:endParaRPr lang="en-US" sz="1800" dirty="0"/>
          </a:p>
        </p:txBody>
      </p:sp>
      <p:sp>
        <p:nvSpPr>
          <p:cNvPr id="9" name="Text 7"/>
          <p:cNvSpPr/>
          <p:nvPr/>
        </p:nvSpPr>
        <p:spPr>
          <a:xfrm>
            <a:off x="8229600" y="1737360"/>
            <a:ext cx="292608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16A7A1"/>
                </a:solidFill>
              </a:rPr>
              <a:t>Sugestão de avaliação</a:t>
            </a:r>
            <a:endParaRPr lang="en-US" sz="1400" dirty="0"/>
          </a:p>
        </p:txBody>
      </p:sp>
      <p:sp>
        <p:nvSpPr>
          <p:cNvPr id="10" name="Text 8"/>
          <p:cNvSpPr/>
          <p:nvPr/>
        </p:nvSpPr>
        <p:spPr>
          <a:xfrm>
            <a:off x="8229600" y="2240280"/>
            <a:ext cx="3108960" cy="228600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r>
              <a:rPr lang="en-US" sz="1600" dirty="0">
                <a:solidFill>
                  <a:srgbClr val="0F2F4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Clareza da lógica.</a:t>
            </a:r>
            <a:endParaRPr lang="en-US" sz="1600" dirty="0"/>
          </a:p>
          <a:p>
            <a:r>
              <a:rPr lang="en-US" sz="1600" dirty="0">
                <a:solidFill>
                  <a:srgbClr val="0F2F4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Representação adequada.</a:t>
            </a:r>
            <a:endParaRPr lang="en-US" sz="1600" dirty="0"/>
          </a:p>
          <a:p>
            <a:r>
              <a:rPr lang="en-US" sz="1600" dirty="0">
                <a:solidFill>
                  <a:srgbClr val="0F2F4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Teste ou justificativa.</a:t>
            </a:r>
            <a:endParaRPr lang="en-US" sz="1600" dirty="0"/>
          </a:p>
          <a:p>
            <a:r>
              <a:rPr lang="en-US" sz="1600" dirty="0">
                <a:solidFill>
                  <a:srgbClr val="0F2F4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Melhoria após feedback.</a:t>
            </a:r>
            <a:endParaRPr lang="en-US" sz="1600" dirty="0"/>
          </a:p>
        </p:txBody>
      </p:sp>
      <p:sp>
        <p:nvSpPr>
          <p:cNvPr id="11" name="Text 9"/>
          <p:cNvSpPr/>
          <p:nvPr/>
        </p:nvSpPr>
        <p:spPr>
          <a:xfrm>
            <a:off x="411480" y="6473952"/>
            <a:ext cx="658368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750" dirty="0">
                <a:solidFill>
                  <a:srgbClr val="5F6B76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Kit Docente - Lógica de Programação para Iniciantes</a:t>
            </a:r>
            <a:endParaRPr lang="en-US" sz="750" dirty="0"/>
          </a:p>
        </p:txBody>
      </p:sp>
      <p:sp>
        <p:nvSpPr>
          <p:cNvPr id="12" name="Text 10"/>
          <p:cNvSpPr/>
          <p:nvPr/>
        </p:nvSpPr>
        <p:spPr>
          <a:xfrm>
            <a:off x="11155680" y="6446520"/>
            <a:ext cx="54864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750" dirty="0">
                <a:solidFill>
                  <a:srgbClr val="5F6B76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11</a:t>
            </a:r>
            <a:endParaRPr lang="en-US" sz="75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bg>
      <p:bgPr>
        <a:solidFill>
          <a:srgbClr val="F6FBF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164592"/>
          </a:xfrm>
          <a:prstGeom prst="rect">
            <a:avLst/>
          </a:prstGeom>
          <a:solidFill>
            <a:srgbClr val="16A7A1"/>
          </a:solidFill>
          <a:ln w="12700">
            <a:solidFill>
              <a:srgbClr val="16A7A1"/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411480" y="320040"/>
            <a:ext cx="41148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16A7A1"/>
                </a:solidFill>
              </a:rPr>
              <a:t>Capítulo 5</a:t>
            </a:r>
            <a:endParaRPr lang="en-US" sz="900" dirty="0"/>
          </a:p>
        </p:txBody>
      </p:sp>
      <p:sp>
        <p:nvSpPr>
          <p:cNvPr id="4" name="Text 2"/>
          <p:cNvSpPr/>
          <p:nvPr/>
        </p:nvSpPr>
        <p:spPr>
          <a:xfrm>
            <a:off x="411480" y="621792"/>
            <a:ext cx="6309360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0F2F4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Dados, variáveis e tipos</a:t>
            </a:r>
            <a:endParaRPr lang="en-US" sz="2800" dirty="0"/>
          </a:p>
        </p:txBody>
      </p:sp>
      <p:sp>
        <p:nvSpPr>
          <p:cNvPr id="5" name="Text 3"/>
          <p:cNvSpPr/>
          <p:nvPr/>
        </p:nvSpPr>
        <p:spPr>
          <a:xfrm>
            <a:off x="438912" y="1170432"/>
            <a:ext cx="603504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5F6B76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Conceito central para condução da aula</a:t>
            </a:r>
            <a:endParaRPr lang="en-US" sz="1200" dirty="0"/>
          </a:p>
        </p:txBody>
      </p:sp>
      <p:sp>
        <p:nvSpPr>
          <p:cNvPr id="6" name="Text 4"/>
          <p:cNvSpPr/>
          <p:nvPr/>
        </p:nvSpPr>
        <p:spPr>
          <a:xfrm>
            <a:off x="548640" y="1828800"/>
            <a:ext cx="5257800" cy="233172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r>
              <a:rPr lang="en-US" sz="1900" dirty="0">
                <a:solidFill>
                  <a:srgbClr val="0F2F4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Variáveis guardam informações que podem mudar.</a:t>
            </a:r>
            <a:endParaRPr lang="en-US" sz="1900" dirty="0"/>
          </a:p>
          <a:p>
            <a:r>
              <a:rPr lang="en-US" sz="1900" dirty="0">
                <a:solidFill>
                  <a:srgbClr val="0F2F4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Constantes guardam valores fixos.</a:t>
            </a:r>
            <a:endParaRPr lang="en-US" sz="1900" dirty="0"/>
          </a:p>
          <a:p>
            <a:r>
              <a:rPr lang="en-US" sz="1900" dirty="0">
                <a:solidFill>
                  <a:srgbClr val="0F2F4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Tipos de dados ajudam a tratar cada informação corretamente.</a:t>
            </a:r>
            <a:endParaRPr lang="en-US" sz="1900" dirty="0"/>
          </a:p>
        </p:txBody>
      </p:sp>
      <p:sp>
        <p:nvSpPr>
          <p:cNvPr id="7" name="Shape 5"/>
          <p:cNvSpPr/>
          <p:nvPr/>
        </p:nvSpPr>
        <p:spPr>
          <a:xfrm>
            <a:off x="548640" y="4617720"/>
            <a:ext cx="5074920" cy="0"/>
          </a:xfrm>
          <a:prstGeom prst="line">
            <a:avLst/>
          </a:prstGeom>
          <a:noFill/>
          <a:ln w="25400">
            <a:solidFill>
              <a:srgbClr val="F28C28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548640" y="4800600"/>
            <a:ext cx="320040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16A7A1"/>
                </a:solidFill>
              </a:rPr>
              <a:t>Pergunta de abertura</a:t>
            </a:r>
            <a:endParaRPr lang="en-US" sz="1200" dirty="0"/>
          </a:p>
        </p:txBody>
      </p:sp>
      <p:sp>
        <p:nvSpPr>
          <p:cNvPr id="9" name="Text 7"/>
          <p:cNvSpPr/>
          <p:nvPr/>
        </p:nvSpPr>
        <p:spPr>
          <a:xfrm>
            <a:off x="548640" y="5074920"/>
            <a:ext cx="521208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700" dirty="0">
                <a:solidFill>
                  <a:srgbClr val="0F2F4F"/>
                </a:solidFill>
              </a:rPr>
              <a:t>Que problema real este conceito ajuda o aluno a resolver?</a:t>
            </a:r>
            <a:endParaRPr lang="en-US" sz="1700" dirty="0"/>
          </a:p>
        </p:txBody>
      </p:sp>
      <p:pic>
        <p:nvPicPr>
          <p:cNvPr id="10" name="Image 0" descr="/mnt/data/jogo_de_organização_e_aprendizagem_infantil.png">    </p:cNvPr>
          <p:cNvPicPr>
            <a:picLocks noChangeAspect="1"/>
          </p:cNvPicPr>
          <p:nvPr/>
        </p:nvPicPr>
        <p:blipFill>
          <a:blip r:embed="rId1"/>
          <a:srcRect l="14564" r="14564" t="0" b="0"/>
          <a:stretch/>
        </p:blipFill>
        <p:spPr>
          <a:xfrm>
            <a:off x="6995160" y="914400"/>
            <a:ext cx="4709160" cy="4983480"/>
          </a:xfrm>
          <a:prstGeom prst="rect">
            <a:avLst/>
          </a:prstGeom>
        </p:spPr>
      </p:pic>
      <p:sp>
        <p:nvSpPr>
          <p:cNvPr id="11" name="Text 8"/>
          <p:cNvSpPr/>
          <p:nvPr/>
        </p:nvSpPr>
        <p:spPr>
          <a:xfrm>
            <a:off x="411480" y="6473952"/>
            <a:ext cx="658368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750" dirty="0">
                <a:solidFill>
                  <a:srgbClr val="5F6B76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Kit Docente - Lógica de Programação para Iniciantes</a:t>
            </a:r>
            <a:endParaRPr lang="en-US" sz="750" dirty="0"/>
          </a:p>
        </p:txBody>
      </p:sp>
      <p:sp>
        <p:nvSpPr>
          <p:cNvPr id="12" name="Text 9"/>
          <p:cNvSpPr/>
          <p:nvPr/>
        </p:nvSpPr>
        <p:spPr>
          <a:xfrm>
            <a:off x="11155680" y="6446520"/>
            <a:ext cx="54864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750" dirty="0">
                <a:solidFill>
                  <a:srgbClr val="5F6B76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12</a:t>
            </a:r>
            <a:endParaRPr lang="en-US" sz="75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bg>
      <p:bgPr>
        <a:solidFill>
          <a:srgbClr val="F6FBF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164592"/>
          </a:xfrm>
          <a:prstGeom prst="rect">
            <a:avLst/>
          </a:prstGeom>
          <a:solidFill>
            <a:srgbClr val="16A7A1"/>
          </a:solidFill>
          <a:ln w="12700">
            <a:solidFill>
              <a:srgbClr val="16A7A1"/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411480" y="320040"/>
            <a:ext cx="41148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16A7A1"/>
                </a:solidFill>
              </a:rPr>
              <a:t>Prática - Capítulo 5</a:t>
            </a:r>
            <a:endParaRPr lang="en-US" sz="900" dirty="0"/>
          </a:p>
        </p:txBody>
      </p:sp>
      <p:sp>
        <p:nvSpPr>
          <p:cNvPr id="4" name="Text 2"/>
          <p:cNvSpPr/>
          <p:nvPr/>
        </p:nvSpPr>
        <p:spPr>
          <a:xfrm>
            <a:off x="411480" y="621792"/>
            <a:ext cx="6309360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0F2F4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Atividade orientada</a:t>
            </a:r>
            <a:endParaRPr lang="en-US" sz="2800" dirty="0"/>
          </a:p>
        </p:txBody>
      </p:sp>
      <p:sp>
        <p:nvSpPr>
          <p:cNvPr id="5" name="Text 3"/>
          <p:cNvSpPr/>
          <p:nvPr/>
        </p:nvSpPr>
        <p:spPr>
          <a:xfrm>
            <a:off x="438912" y="1170432"/>
            <a:ext cx="603504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5F6B76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Dados, variáveis e tipos</a:t>
            </a:r>
            <a:endParaRPr lang="en-US" sz="1200" dirty="0"/>
          </a:p>
        </p:txBody>
      </p:sp>
      <p:sp>
        <p:nvSpPr>
          <p:cNvPr id="6" name="Text 4"/>
          <p:cNvSpPr/>
          <p:nvPr/>
        </p:nvSpPr>
        <p:spPr>
          <a:xfrm>
            <a:off x="731520" y="1828800"/>
            <a:ext cx="6675120" cy="91440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indent="0" marL="0">
              <a:buNone/>
            </a:pPr>
            <a:r>
              <a:rPr lang="en-US" sz="2200" b="1" dirty="0">
                <a:solidFill>
                  <a:srgbClr val="0F2F4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Liste as variáveis de um cadastro simples: nome, idade, nota, situação e ativo/inativo.</a:t>
            </a:r>
            <a:endParaRPr lang="en-US" sz="2200" dirty="0"/>
          </a:p>
        </p:txBody>
      </p:sp>
      <p:sp>
        <p:nvSpPr>
          <p:cNvPr id="7" name="Shape 5"/>
          <p:cNvSpPr/>
          <p:nvPr/>
        </p:nvSpPr>
        <p:spPr>
          <a:xfrm>
            <a:off x="731520" y="3063240"/>
            <a:ext cx="6583680" cy="0"/>
          </a:xfrm>
          <a:prstGeom prst="line">
            <a:avLst/>
          </a:prstGeom>
          <a:noFill/>
          <a:ln w="25400">
            <a:solidFill>
              <a:srgbClr val="16A7A1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777240" y="3429000"/>
            <a:ext cx="6492240" cy="192024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r>
              <a:rPr lang="en-US" sz="1800" dirty="0">
                <a:solidFill>
                  <a:srgbClr val="0F2F4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Organização: individual, dupla ou grupo pequeno.</a:t>
            </a:r>
            <a:endParaRPr lang="en-US" sz="1800" dirty="0"/>
          </a:p>
          <a:p>
            <a:r>
              <a:rPr lang="en-US" sz="1800" dirty="0">
                <a:solidFill>
                  <a:srgbClr val="0F2F4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Produto esperado: registro do raciocínio e solução representada.</a:t>
            </a:r>
            <a:endParaRPr lang="en-US" sz="1800" dirty="0"/>
          </a:p>
          <a:p>
            <a:r>
              <a:rPr lang="en-US" sz="1800" dirty="0">
                <a:solidFill>
                  <a:srgbClr val="0F2F4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Fechamento: socializar erros comuns e caminhos alternativos.</a:t>
            </a:r>
            <a:endParaRPr lang="en-US" sz="1800" dirty="0"/>
          </a:p>
        </p:txBody>
      </p:sp>
      <p:sp>
        <p:nvSpPr>
          <p:cNvPr id="9" name="Text 7"/>
          <p:cNvSpPr/>
          <p:nvPr/>
        </p:nvSpPr>
        <p:spPr>
          <a:xfrm>
            <a:off x="8229600" y="1737360"/>
            <a:ext cx="292608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16A7A1"/>
                </a:solidFill>
              </a:rPr>
              <a:t>Sugestão de avaliação</a:t>
            </a:r>
            <a:endParaRPr lang="en-US" sz="1400" dirty="0"/>
          </a:p>
        </p:txBody>
      </p:sp>
      <p:sp>
        <p:nvSpPr>
          <p:cNvPr id="10" name="Text 8"/>
          <p:cNvSpPr/>
          <p:nvPr/>
        </p:nvSpPr>
        <p:spPr>
          <a:xfrm>
            <a:off x="8229600" y="2240280"/>
            <a:ext cx="3108960" cy="228600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r>
              <a:rPr lang="en-US" sz="1600" dirty="0">
                <a:solidFill>
                  <a:srgbClr val="0F2F4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Clareza da lógica.</a:t>
            </a:r>
            <a:endParaRPr lang="en-US" sz="1600" dirty="0"/>
          </a:p>
          <a:p>
            <a:r>
              <a:rPr lang="en-US" sz="1600" dirty="0">
                <a:solidFill>
                  <a:srgbClr val="0F2F4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Representação adequada.</a:t>
            </a:r>
            <a:endParaRPr lang="en-US" sz="1600" dirty="0"/>
          </a:p>
          <a:p>
            <a:r>
              <a:rPr lang="en-US" sz="1600" dirty="0">
                <a:solidFill>
                  <a:srgbClr val="0F2F4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Teste ou justificativa.</a:t>
            </a:r>
            <a:endParaRPr lang="en-US" sz="1600" dirty="0"/>
          </a:p>
          <a:p>
            <a:r>
              <a:rPr lang="en-US" sz="1600" dirty="0">
                <a:solidFill>
                  <a:srgbClr val="0F2F4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Melhoria após feedback.</a:t>
            </a:r>
            <a:endParaRPr lang="en-US" sz="1600" dirty="0"/>
          </a:p>
        </p:txBody>
      </p:sp>
      <p:sp>
        <p:nvSpPr>
          <p:cNvPr id="11" name="Text 9"/>
          <p:cNvSpPr/>
          <p:nvPr/>
        </p:nvSpPr>
        <p:spPr>
          <a:xfrm>
            <a:off x="411480" y="6473952"/>
            <a:ext cx="658368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750" dirty="0">
                <a:solidFill>
                  <a:srgbClr val="5F6B76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Kit Docente - Lógica de Programação para Iniciantes</a:t>
            </a:r>
            <a:endParaRPr lang="en-US" sz="750" dirty="0"/>
          </a:p>
        </p:txBody>
      </p:sp>
      <p:sp>
        <p:nvSpPr>
          <p:cNvPr id="12" name="Text 10"/>
          <p:cNvSpPr/>
          <p:nvPr/>
        </p:nvSpPr>
        <p:spPr>
          <a:xfrm>
            <a:off x="11155680" y="6446520"/>
            <a:ext cx="54864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750" dirty="0">
                <a:solidFill>
                  <a:srgbClr val="5F6B76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13</a:t>
            </a:r>
            <a:endParaRPr lang="en-US" sz="75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">
    <p:bg>
      <p:bgPr>
        <a:solidFill>
          <a:srgbClr val="F6FBF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164592"/>
          </a:xfrm>
          <a:prstGeom prst="rect">
            <a:avLst/>
          </a:prstGeom>
          <a:solidFill>
            <a:srgbClr val="16A7A1"/>
          </a:solidFill>
          <a:ln w="12700">
            <a:solidFill>
              <a:srgbClr val="16A7A1"/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411480" y="320040"/>
            <a:ext cx="41148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16A7A1"/>
                </a:solidFill>
              </a:rPr>
              <a:t>Capítulo 6</a:t>
            </a:r>
            <a:endParaRPr lang="en-US" sz="900" dirty="0"/>
          </a:p>
        </p:txBody>
      </p:sp>
      <p:sp>
        <p:nvSpPr>
          <p:cNvPr id="4" name="Text 2"/>
          <p:cNvSpPr/>
          <p:nvPr/>
        </p:nvSpPr>
        <p:spPr>
          <a:xfrm>
            <a:off x="411480" y="621792"/>
            <a:ext cx="6309360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0F2F4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Operadores e expressões</a:t>
            </a:r>
            <a:endParaRPr lang="en-US" sz="2800" dirty="0"/>
          </a:p>
        </p:txBody>
      </p:sp>
      <p:sp>
        <p:nvSpPr>
          <p:cNvPr id="5" name="Text 3"/>
          <p:cNvSpPr/>
          <p:nvPr/>
        </p:nvSpPr>
        <p:spPr>
          <a:xfrm>
            <a:off x="438912" y="1170432"/>
            <a:ext cx="603504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5F6B76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Conceito central para condução da aula</a:t>
            </a:r>
            <a:endParaRPr lang="en-US" sz="1200" dirty="0"/>
          </a:p>
        </p:txBody>
      </p:sp>
      <p:sp>
        <p:nvSpPr>
          <p:cNvPr id="6" name="Text 4"/>
          <p:cNvSpPr/>
          <p:nvPr/>
        </p:nvSpPr>
        <p:spPr>
          <a:xfrm>
            <a:off x="548640" y="1828800"/>
            <a:ext cx="5257800" cy="233172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r>
              <a:rPr lang="en-US" sz="1900" dirty="0">
                <a:solidFill>
                  <a:srgbClr val="0F2F4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Operadores aritméticos fazem cálculos.</a:t>
            </a:r>
            <a:endParaRPr lang="en-US" sz="1900" dirty="0"/>
          </a:p>
          <a:p>
            <a:r>
              <a:rPr lang="en-US" sz="1900" dirty="0">
                <a:solidFill>
                  <a:srgbClr val="0F2F4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Operadores relacionais comparam valores.</a:t>
            </a:r>
            <a:endParaRPr lang="en-US" sz="1900" dirty="0"/>
          </a:p>
          <a:p>
            <a:r>
              <a:rPr lang="en-US" sz="1900" dirty="0">
                <a:solidFill>
                  <a:srgbClr val="0F2F4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Operadores lógicos combinam condições.</a:t>
            </a:r>
            <a:endParaRPr lang="en-US" sz="1900" dirty="0"/>
          </a:p>
        </p:txBody>
      </p:sp>
      <p:sp>
        <p:nvSpPr>
          <p:cNvPr id="7" name="Shape 5"/>
          <p:cNvSpPr/>
          <p:nvPr/>
        </p:nvSpPr>
        <p:spPr>
          <a:xfrm>
            <a:off x="548640" y="4617720"/>
            <a:ext cx="5074920" cy="0"/>
          </a:xfrm>
          <a:prstGeom prst="line">
            <a:avLst/>
          </a:prstGeom>
          <a:noFill/>
          <a:ln w="25400">
            <a:solidFill>
              <a:srgbClr val="F28C28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548640" y="4800600"/>
            <a:ext cx="320040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16A7A1"/>
                </a:solidFill>
              </a:rPr>
              <a:t>Pergunta de abertura</a:t>
            </a:r>
            <a:endParaRPr lang="en-US" sz="1200" dirty="0"/>
          </a:p>
        </p:txBody>
      </p:sp>
      <p:sp>
        <p:nvSpPr>
          <p:cNvPr id="9" name="Text 7"/>
          <p:cNvSpPr/>
          <p:nvPr/>
        </p:nvSpPr>
        <p:spPr>
          <a:xfrm>
            <a:off x="548640" y="5074920"/>
            <a:ext cx="521208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700" dirty="0">
                <a:solidFill>
                  <a:srgbClr val="0F2F4F"/>
                </a:solidFill>
              </a:rPr>
              <a:t>Que problema real este conceito ajuda o aluno a resolver?</a:t>
            </a:r>
            <a:endParaRPr lang="en-US" sz="1700" dirty="0"/>
          </a:p>
        </p:txBody>
      </p:sp>
      <p:pic>
        <p:nvPicPr>
          <p:cNvPr id="10" name="Image 0" descr="/mnt/data/aprendendo_operações_matemáticas_com_diversão.png">    </p:cNvPr>
          <p:cNvPicPr>
            <a:picLocks noChangeAspect="1"/>
          </p:cNvPicPr>
          <p:nvPr/>
        </p:nvPicPr>
        <p:blipFill>
          <a:blip r:embed="rId1"/>
          <a:srcRect l="14564" r="14564" t="0" b="0"/>
          <a:stretch/>
        </p:blipFill>
        <p:spPr>
          <a:xfrm>
            <a:off x="6995160" y="914400"/>
            <a:ext cx="4709160" cy="4983480"/>
          </a:xfrm>
          <a:prstGeom prst="rect">
            <a:avLst/>
          </a:prstGeom>
        </p:spPr>
      </p:pic>
      <p:sp>
        <p:nvSpPr>
          <p:cNvPr id="11" name="Text 8"/>
          <p:cNvSpPr/>
          <p:nvPr/>
        </p:nvSpPr>
        <p:spPr>
          <a:xfrm>
            <a:off x="411480" y="6473952"/>
            <a:ext cx="658368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750" dirty="0">
                <a:solidFill>
                  <a:srgbClr val="5F6B76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Kit Docente - Lógica de Programação para Iniciantes</a:t>
            </a:r>
            <a:endParaRPr lang="en-US" sz="750" dirty="0"/>
          </a:p>
        </p:txBody>
      </p:sp>
      <p:sp>
        <p:nvSpPr>
          <p:cNvPr id="12" name="Text 9"/>
          <p:cNvSpPr/>
          <p:nvPr/>
        </p:nvSpPr>
        <p:spPr>
          <a:xfrm>
            <a:off x="11155680" y="6446520"/>
            <a:ext cx="54864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750" dirty="0">
                <a:solidFill>
                  <a:srgbClr val="5F6B76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14</a:t>
            </a:r>
            <a:endParaRPr lang="en-US" sz="750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">
    <p:bg>
      <p:bgPr>
        <a:solidFill>
          <a:srgbClr val="F6FBF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164592"/>
          </a:xfrm>
          <a:prstGeom prst="rect">
            <a:avLst/>
          </a:prstGeom>
          <a:solidFill>
            <a:srgbClr val="16A7A1"/>
          </a:solidFill>
          <a:ln w="12700">
            <a:solidFill>
              <a:srgbClr val="16A7A1"/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411480" y="320040"/>
            <a:ext cx="41148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16A7A1"/>
                </a:solidFill>
              </a:rPr>
              <a:t>Prática - Capítulo 6</a:t>
            </a:r>
            <a:endParaRPr lang="en-US" sz="900" dirty="0"/>
          </a:p>
        </p:txBody>
      </p:sp>
      <p:sp>
        <p:nvSpPr>
          <p:cNvPr id="4" name="Text 2"/>
          <p:cNvSpPr/>
          <p:nvPr/>
        </p:nvSpPr>
        <p:spPr>
          <a:xfrm>
            <a:off x="411480" y="621792"/>
            <a:ext cx="6309360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0F2F4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Atividade orientada</a:t>
            </a:r>
            <a:endParaRPr lang="en-US" sz="2800" dirty="0"/>
          </a:p>
        </p:txBody>
      </p:sp>
      <p:sp>
        <p:nvSpPr>
          <p:cNvPr id="5" name="Text 3"/>
          <p:cNvSpPr/>
          <p:nvPr/>
        </p:nvSpPr>
        <p:spPr>
          <a:xfrm>
            <a:off x="438912" y="1170432"/>
            <a:ext cx="603504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5F6B76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Operadores e expressões</a:t>
            </a:r>
            <a:endParaRPr lang="en-US" sz="1200" dirty="0"/>
          </a:p>
        </p:txBody>
      </p:sp>
      <p:sp>
        <p:nvSpPr>
          <p:cNvPr id="6" name="Text 4"/>
          <p:cNvSpPr/>
          <p:nvPr/>
        </p:nvSpPr>
        <p:spPr>
          <a:xfrm>
            <a:off x="731520" y="1828800"/>
            <a:ext cx="6675120" cy="91440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indent="0" marL="0">
              <a:buNone/>
            </a:pPr>
            <a:r>
              <a:rPr lang="en-US" sz="2200" b="1" dirty="0">
                <a:solidFill>
                  <a:srgbClr val="0F2F4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Monte expressões para desconto, média, idade mínima e classificação por critérios.</a:t>
            </a:r>
            <a:endParaRPr lang="en-US" sz="2200" dirty="0"/>
          </a:p>
        </p:txBody>
      </p:sp>
      <p:sp>
        <p:nvSpPr>
          <p:cNvPr id="7" name="Shape 5"/>
          <p:cNvSpPr/>
          <p:nvPr/>
        </p:nvSpPr>
        <p:spPr>
          <a:xfrm>
            <a:off x="731520" y="3063240"/>
            <a:ext cx="6583680" cy="0"/>
          </a:xfrm>
          <a:prstGeom prst="line">
            <a:avLst/>
          </a:prstGeom>
          <a:noFill/>
          <a:ln w="25400">
            <a:solidFill>
              <a:srgbClr val="16A7A1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777240" y="3429000"/>
            <a:ext cx="6492240" cy="192024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r>
              <a:rPr lang="en-US" sz="1800" dirty="0">
                <a:solidFill>
                  <a:srgbClr val="0F2F4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Organização: individual, dupla ou grupo pequeno.</a:t>
            </a:r>
            <a:endParaRPr lang="en-US" sz="1800" dirty="0"/>
          </a:p>
          <a:p>
            <a:r>
              <a:rPr lang="en-US" sz="1800" dirty="0">
                <a:solidFill>
                  <a:srgbClr val="0F2F4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Produto esperado: registro do raciocínio e solução representada.</a:t>
            </a:r>
            <a:endParaRPr lang="en-US" sz="1800" dirty="0"/>
          </a:p>
          <a:p>
            <a:r>
              <a:rPr lang="en-US" sz="1800" dirty="0">
                <a:solidFill>
                  <a:srgbClr val="0F2F4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Fechamento: socializar erros comuns e caminhos alternativos.</a:t>
            </a:r>
            <a:endParaRPr lang="en-US" sz="1800" dirty="0"/>
          </a:p>
        </p:txBody>
      </p:sp>
      <p:sp>
        <p:nvSpPr>
          <p:cNvPr id="9" name="Text 7"/>
          <p:cNvSpPr/>
          <p:nvPr/>
        </p:nvSpPr>
        <p:spPr>
          <a:xfrm>
            <a:off x="8229600" y="1737360"/>
            <a:ext cx="292608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16A7A1"/>
                </a:solidFill>
              </a:rPr>
              <a:t>Sugestão de avaliação</a:t>
            </a:r>
            <a:endParaRPr lang="en-US" sz="1400" dirty="0"/>
          </a:p>
        </p:txBody>
      </p:sp>
      <p:sp>
        <p:nvSpPr>
          <p:cNvPr id="10" name="Text 8"/>
          <p:cNvSpPr/>
          <p:nvPr/>
        </p:nvSpPr>
        <p:spPr>
          <a:xfrm>
            <a:off x="8229600" y="2240280"/>
            <a:ext cx="3108960" cy="228600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r>
              <a:rPr lang="en-US" sz="1600" dirty="0">
                <a:solidFill>
                  <a:srgbClr val="0F2F4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Clareza da lógica.</a:t>
            </a:r>
            <a:endParaRPr lang="en-US" sz="1600" dirty="0"/>
          </a:p>
          <a:p>
            <a:r>
              <a:rPr lang="en-US" sz="1600" dirty="0">
                <a:solidFill>
                  <a:srgbClr val="0F2F4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Representação adequada.</a:t>
            </a:r>
            <a:endParaRPr lang="en-US" sz="1600" dirty="0"/>
          </a:p>
          <a:p>
            <a:r>
              <a:rPr lang="en-US" sz="1600" dirty="0">
                <a:solidFill>
                  <a:srgbClr val="0F2F4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Teste ou justificativa.</a:t>
            </a:r>
            <a:endParaRPr lang="en-US" sz="1600" dirty="0"/>
          </a:p>
          <a:p>
            <a:r>
              <a:rPr lang="en-US" sz="1600" dirty="0">
                <a:solidFill>
                  <a:srgbClr val="0F2F4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Melhoria após feedback.</a:t>
            </a:r>
            <a:endParaRPr lang="en-US" sz="1600" dirty="0"/>
          </a:p>
        </p:txBody>
      </p:sp>
      <p:sp>
        <p:nvSpPr>
          <p:cNvPr id="11" name="Text 9"/>
          <p:cNvSpPr/>
          <p:nvPr/>
        </p:nvSpPr>
        <p:spPr>
          <a:xfrm>
            <a:off x="411480" y="6473952"/>
            <a:ext cx="658368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750" dirty="0">
                <a:solidFill>
                  <a:srgbClr val="5F6B76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Kit Docente - Lógica de Programação para Iniciantes</a:t>
            </a:r>
            <a:endParaRPr lang="en-US" sz="750" dirty="0"/>
          </a:p>
        </p:txBody>
      </p:sp>
      <p:sp>
        <p:nvSpPr>
          <p:cNvPr id="12" name="Text 10"/>
          <p:cNvSpPr/>
          <p:nvPr/>
        </p:nvSpPr>
        <p:spPr>
          <a:xfrm>
            <a:off x="11155680" y="6446520"/>
            <a:ext cx="54864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750" dirty="0">
                <a:solidFill>
                  <a:srgbClr val="5F6B76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15</a:t>
            </a:r>
            <a:endParaRPr lang="en-US" sz="75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">
    <p:bg>
      <p:bgPr>
        <a:solidFill>
          <a:srgbClr val="F6FBF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164592"/>
          </a:xfrm>
          <a:prstGeom prst="rect">
            <a:avLst/>
          </a:prstGeom>
          <a:solidFill>
            <a:srgbClr val="16A7A1"/>
          </a:solidFill>
          <a:ln w="12700">
            <a:solidFill>
              <a:srgbClr val="16A7A1"/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411480" y="320040"/>
            <a:ext cx="41148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16A7A1"/>
                </a:solidFill>
              </a:rPr>
              <a:t>Capítulo 7</a:t>
            </a:r>
            <a:endParaRPr lang="en-US" sz="900" dirty="0"/>
          </a:p>
        </p:txBody>
      </p:sp>
      <p:sp>
        <p:nvSpPr>
          <p:cNvPr id="4" name="Text 2"/>
          <p:cNvSpPr/>
          <p:nvPr/>
        </p:nvSpPr>
        <p:spPr>
          <a:xfrm>
            <a:off x="411480" y="621792"/>
            <a:ext cx="6309360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0F2F4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Entrada, processamento e saída</a:t>
            </a:r>
            <a:endParaRPr lang="en-US" sz="2800" dirty="0"/>
          </a:p>
        </p:txBody>
      </p:sp>
      <p:sp>
        <p:nvSpPr>
          <p:cNvPr id="5" name="Text 3"/>
          <p:cNvSpPr/>
          <p:nvPr/>
        </p:nvSpPr>
        <p:spPr>
          <a:xfrm>
            <a:off x="438912" y="1170432"/>
            <a:ext cx="603504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5F6B76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Conceito central para condução da aula</a:t>
            </a:r>
            <a:endParaRPr lang="en-US" sz="1200" dirty="0"/>
          </a:p>
        </p:txBody>
      </p:sp>
      <p:sp>
        <p:nvSpPr>
          <p:cNvPr id="6" name="Text 4"/>
          <p:cNvSpPr/>
          <p:nvPr/>
        </p:nvSpPr>
        <p:spPr>
          <a:xfrm>
            <a:off x="548640" y="1828800"/>
            <a:ext cx="5257800" cy="233172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r>
              <a:rPr lang="en-US" sz="1900" dirty="0">
                <a:solidFill>
                  <a:srgbClr val="0F2F4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Entrada é o dado recebido.</a:t>
            </a:r>
            <a:endParaRPr lang="en-US" sz="1900" dirty="0"/>
          </a:p>
          <a:p>
            <a:r>
              <a:rPr lang="en-US" sz="1900" dirty="0">
                <a:solidFill>
                  <a:srgbClr val="0F2F4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Processamento é a transformação lógica.</a:t>
            </a:r>
            <a:endParaRPr lang="en-US" sz="1900" dirty="0"/>
          </a:p>
          <a:p>
            <a:r>
              <a:rPr lang="en-US" sz="1900" dirty="0">
                <a:solidFill>
                  <a:srgbClr val="0F2F4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Saída é a resposta apresentada ao usuário.</a:t>
            </a:r>
            <a:endParaRPr lang="en-US" sz="1900" dirty="0"/>
          </a:p>
        </p:txBody>
      </p:sp>
      <p:sp>
        <p:nvSpPr>
          <p:cNvPr id="7" name="Shape 5"/>
          <p:cNvSpPr/>
          <p:nvPr/>
        </p:nvSpPr>
        <p:spPr>
          <a:xfrm>
            <a:off x="548640" y="4617720"/>
            <a:ext cx="5074920" cy="0"/>
          </a:xfrm>
          <a:prstGeom prst="line">
            <a:avLst/>
          </a:prstGeom>
          <a:noFill/>
          <a:ln w="25400">
            <a:solidFill>
              <a:srgbClr val="F28C28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548640" y="4800600"/>
            <a:ext cx="320040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16A7A1"/>
                </a:solidFill>
              </a:rPr>
              <a:t>Pergunta de abertura</a:t>
            </a:r>
            <a:endParaRPr lang="en-US" sz="1200" dirty="0"/>
          </a:p>
        </p:txBody>
      </p:sp>
      <p:sp>
        <p:nvSpPr>
          <p:cNvPr id="9" name="Text 7"/>
          <p:cNvSpPr/>
          <p:nvPr/>
        </p:nvSpPr>
        <p:spPr>
          <a:xfrm>
            <a:off x="548640" y="5074920"/>
            <a:ext cx="521208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700" dirty="0">
                <a:solidFill>
                  <a:srgbClr val="0F2F4F"/>
                </a:solidFill>
              </a:rPr>
              <a:t>Que problema real este conceito ajuda o aluno a resolver?</a:t>
            </a:r>
            <a:endParaRPr lang="en-US" sz="1700" dirty="0"/>
          </a:p>
        </p:txBody>
      </p:sp>
      <p:pic>
        <p:nvPicPr>
          <p:cNvPr id="10" name="Image 0" descr="/mnt/data/máquina_amigável_de_processamento_de_dados.png">    </p:cNvPr>
          <p:cNvPicPr>
            <a:picLocks noChangeAspect="1"/>
          </p:cNvPicPr>
          <p:nvPr/>
        </p:nvPicPr>
        <p:blipFill>
          <a:blip r:embed="rId1"/>
          <a:srcRect l="14564" r="14564" t="0" b="0"/>
          <a:stretch/>
        </p:blipFill>
        <p:spPr>
          <a:xfrm>
            <a:off x="6995160" y="914400"/>
            <a:ext cx="4709160" cy="4983480"/>
          </a:xfrm>
          <a:prstGeom prst="rect">
            <a:avLst/>
          </a:prstGeom>
        </p:spPr>
      </p:pic>
      <p:sp>
        <p:nvSpPr>
          <p:cNvPr id="11" name="Text 8"/>
          <p:cNvSpPr/>
          <p:nvPr/>
        </p:nvSpPr>
        <p:spPr>
          <a:xfrm>
            <a:off x="411480" y="6473952"/>
            <a:ext cx="658368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750" dirty="0">
                <a:solidFill>
                  <a:srgbClr val="5F6B76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Kit Docente - Lógica de Programação para Iniciantes</a:t>
            </a:r>
            <a:endParaRPr lang="en-US" sz="750" dirty="0"/>
          </a:p>
        </p:txBody>
      </p:sp>
      <p:sp>
        <p:nvSpPr>
          <p:cNvPr id="12" name="Text 9"/>
          <p:cNvSpPr/>
          <p:nvPr/>
        </p:nvSpPr>
        <p:spPr>
          <a:xfrm>
            <a:off x="11155680" y="6446520"/>
            <a:ext cx="54864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750" dirty="0">
                <a:solidFill>
                  <a:srgbClr val="5F6B76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16</a:t>
            </a:r>
            <a:endParaRPr lang="en-US" sz="750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">
    <p:bg>
      <p:bgPr>
        <a:solidFill>
          <a:srgbClr val="F6FBF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164592"/>
          </a:xfrm>
          <a:prstGeom prst="rect">
            <a:avLst/>
          </a:prstGeom>
          <a:solidFill>
            <a:srgbClr val="16A7A1"/>
          </a:solidFill>
          <a:ln w="12700">
            <a:solidFill>
              <a:srgbClr val="16A7A1"/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411480" y="320040"/>
            <a:ext cx="41148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16A7A1"/>
                </a:solidFill>
              </a:rPr>
              <a:t>Prática - Capítulo 7</a:t>
            </a:r>
            <a:endParaRPr lang="en-US" sz="900" dirty="0"/>
          </a:p>
        </p:txBody>
      </p:sp>
      <p:sp>
        <p:nvSpPr>
          <p:cNvPr id="4" name="Text 2"/>
          <p:cNvSpPr/>
          <p:nvPr/>
        </p:nvSpPr>
        <p:spPr>
          <a:xfrm>
            <a:off x="411480" y="621792"/>
            <a:ext cx="6309360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0F2F4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Atividade orientada</a:t>
            </a:r>
            <a:endParaRPr lang="en-US" sz="2800" dirty="0"/>
          </a:p>
        </p:txBody>
      </p:sp>
      <p:sp>
        <p:nvSpPr>
          <p:cNvPr id="5" name="Text 3"/>
          <p:cNvSpPr/>
          <p:nvPr/>
        </p:nvSpPr>
        <p:spPr>
          <a:xfrm>
            <a:off x="438912" y="1170432"/>
            <a:ext cx="603504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5F6B76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Entrada, processamento e saída</a:t>
            </a:r>
            <a:endParaRPr lang="en-US" sz="1200" dirty="0"/>
          </a:p>
        </p:txBody>
      </p:sp>
      <p:sp>
        <p:nvSpPr>
          <p:cNvPr id="6" name="Text 4"/>
          <p:cNvSpPr/>
          <p:nvPr/>
        </p:nvSpPr>
        <p:spPr>
          <a:xfrm>
            <a:off x="731520" y="1828800"/>
            <a:ext cx="6675120" cy="91440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indent="0" marL="0">
              <a:buNone/>
            </a:pPr>
            <a:r>
              <a:rPr lang="en-US" sz="2200" b="1" dirty="0">
                <a:solidFill>
                  <a:srgbClr val="0F2F4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Crie um algoritmo que leia dados, calcule um resultado e mostre uma mensagem clara.</a:t>
            </a:r>
            <a:endParaRPr lang="en-US" sz="2200" dirty="0"/>
          </a:p>
        </p:txBody>
      </p:sp>
      <p:sp>
        <p:nvSpPr>
          <p:cNvPr id="7" name="Shape 5"/>
          <p:cNvSpPr/>
          <p:nvPr/>
        </p:nvSpPr>
        <p:spPr>
          <a:xfrm>
            <a:off x="731520" y="3063240"/>
            <a:ext cx="6583680" cy="0"/>
          </a:xfrm>
          <a:prstGeom prst="line">
            <a:avLst/>
          </a:prstGeom>
          <a:noFill/>
          <a:ln w="25400">
            <a:solidFill>
              <a:srgbClr val="16A7A1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777240" y="3429000"/>
            <a:ext cx="6492240" cy="192024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r>
              <a:rPr lang="en-US" sz="1800" dirty="0">
                <a:solidFill>
                  <a:srgbClr val="0F2F4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Organização: individual, dupla ou grupo pequeno.</a:t>
            </a:r>
            <a:endParaRPr lang="en-US" sz="1800" dirty="0"/>
          </a:p>
          <a:p>
            <a:r>
              <a:rPr lang="en-US" sz="1800" dirty="0">
                <a:solidFill>
                  <a:srgbClr val="0F2F4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Produto esperado: registro do raciocínio e solução representada.</a:t>
            </a:r>
            <a:endParaRPr lang="en-US" sz="1800" dirty="0"/>
          </a:p>
          <a:p>
            <a:r>
              <a:rPr lang="en-US" sz="1800" dirty="0">
                <a:solidFill>
                  <a:srgbClr val="0F2F4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Fechamento: socializar erros comuns e caminhos alternativos.</a:t>
            </a:r>
            <a:endParaRPr lang="en-US" sz="1800" dirty="0"/>
          </a:p>
        </p:txBody>
      </p:sp>
      <p:sp>
        <p:nvSpPr>
          <p:cNvPr id="9" name="Text 7"/>
          <p:cNvSpPr/>
          <p:nvPr/>
        </p:nvSpPr>
        <p:spPr>
          <a:xfrm>
            <a:off x="8229600" y="1737360"/>
            <a:ext cx="292608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16A7A1"/>
                </a:solidFill>
              </a:rPr>
              <a:t>Sugestão de avaliação</a:t>
            </a:r>
            <a:endParaRPr lang="en-US" sz="1400" dirty="0"/>
          </a:p>
        </p:txBody>
      </p:sp>
      <p:sp>
        <p:nvSpPr>
          <p:cNvPr id="10" name="Text 8"/>
          <p:cNvSpPr/>
          <p:nvPr/>
        </p:nvSpPr>
        <p:spPr>
          <a:xfrm>
            <a:off x="8229600" y="2240280"/>
            <a:ext cx="3108960" cy="228600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r>
              <a:rPr lang="en-US" sz="1600" dirty="0">
                <a:solidFill>
                  <a:srgbClr val="0F2F4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Clareza da lógica.</a:t>
            </a:r>
            <a:endParaRPr lang="en-US" sz="1600" dirty="0"/>
          </a:p>
          <a:p>
            <a:r>
              <a:rPr lang="en-US" sz="1600" dirty="0">
                <a:solidFill>
                  <a:srgbClr val="0F2F4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Representação adequada.</a:t>
            </a:r>
            <a:endParaRPr lang="en-US" sz="1600" dirty="0"/>
          </a:p>
          <a:p>
            <a:r>
              <a:rPr lang="en-US" sz="1600" dirty="0">
                <a:solidFill>
                  <a:srgbClr val="0F2F4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Teste ou justificativa.</a:t>
            </a:r>
            <a:endParaRPr lang="en-US" sz="1600" dirty="0"/>
          </a:p>
          <a:p>
            <a:r>
              <a:rPr lang="en-US" sz="1600" dirty="0">
                <a:solidFill>
                  <a:srgbClr val="0F2F4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Melhoria após feedback.</a:t>
            </a:r>
            <a:endParaRPr lang="en-US" sz="1600" dirty="0"/>
          </a:p>
        </p:txBody>
      </p:sp>
      <p:sp>
        <p:nvSpPr>
          <p:cNvPr id="11" name="Text 9"/>
          <p:cNvSpPr/>
          <p:nvPr/>
        </p:nvSpPr>
        <p:spPr>
          <a:xfrm>
            <a:off x="411480" y="6473952"/>
            <a:ext cx="658368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750" dirty="0">
                <a:solidFill>
                  <a:srgbClr val="5F6B76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Kit Docente - Lógica de Programação para Iniciantes</a:t>
            </a:r>
            <a:endParaRPr lang="en-US" sz="750" dirty="0"/>
          </a:p>
        </p:txBody>
      </p:sp>
      <p:sp>
        <p:nvSpPr>
          <p:cNvPr id="12" name="Text 10"/>
          <p:cNvSpPr/>
          <p:nvPr/>
        </p:nvSpPr>
        <p:spPr>
          <a:xfrm>
            <a:off x="11155680" y="6446520"/>
            <a:ext cx="54864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750" dirty="0">
                <a:solidFill>
                  <a:srgbClr val="5F6B76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17</a:t>
            </a:r>
            <a:endParaRPr lang="en-US" sz="750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">
    <p:bg>
      <p:bgPr>
        <a:solidFill>
          <a:srgbClr val="F6FBF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164592"/>
          </a:xfrm>
          <a:prstGeom prst="rect">
            <a:avLst/>
          </a:prstGeom>
          <a:solidFill>
            <a:srgbClr val="16A7A1"/>
          </a:solidFill>
          <a:ln w="12700">
            <a:solidFill>
              <a:srgbClr val="16A7A1"/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411480" y="320040"/>
            <a:ext cx="41148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16A7A1"/>
                </a:solidFill>
              </a:rPr>
              <a:t>Capítulo 8</a:t>
            </a:r>
            <a:endParaRPr lang="en-US" sz="900" dirty="0"/>
          </a:p>
        </p:txBody>
      </p:sp>
      <p:sp>
        <p:nvSpPr>
          <p:cNvPr id="4" name="Text 2"/>
          <p:cNvSpPr/>
          <p:nvPr/>
        </p:nvSpPr>
        <p:spPr>
          <a:xfrm>
            <a:off x="411480" y="621792"/>
            <a:ext cx="6309360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0F2F4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Estruturas condicionais</a:t>
            </a:r>
            <a:endParaRPr lang="en-US" sz="2800" dirty="0"/>
          </a:p>
        </p:txBody>
      </p:sp>
      <p:sp>
        <p:nvSpPr>
          <p:cNvPr id="5" name="Text 3"/>
          <p:cNvSpPr/>
          <p:nvPr/>
        </p:nvSpPr>
        <p:spPr>
          <a:xfrm>
            <a:off x="438912" y="1170432"/>
            <a:ext cx="603504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5F6B76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Conceito central para condução da aula</a:t>
            </a:r>
            <a:endParaRPr lang="en-US" sz="1200" dirty="0"/>
          </a:p>
        </p:txBody>
      </p:sp>
      <p:sp>
        <p:nvSpPr>
          <p:cNvPr id="6" name="Text 4"/>
          <p:cNvSpPr/>
          <p:nvPr/>
        </p:nvSpPr>
        <p:spPr>
          <a:xfrm>
            <a:off x="548640" y="1828800"/>
            <a:ext cx="5257800" cy="233172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r>
              <a:rPr lang="en-US" sz="1900" dirty="0">
                <a:solidFill>
                  <a:srgbClr val="0F2F4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Condições criam caminhos diferentes.</a:t>
            </a:r>
            <a:endParaRPr lang="en-US" sz="1900" dirty="0"/>
          </a:p>
          <a:p>
            <a:r>
              <a:rPr lang="en-US" sz="1900" dirty="0">
                <a:solidFill>
                  <a:srgbClr val="0F2F4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Use se, então e senão para decidir.</a:t>
            </a:r>
            <a:endParaRPr lang="en-US" sz="1900" dirty="0"/>
          </a:p>
          <a:p>
            <a:r>
              <a:rPr lang="en-US" sz="1900" dirty="0">
                <a:solidFill>
                  <a:srgbClr val="0F2F4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Condições encadeadas exigem ordem e cuidado.</a:t>
            </a:r>
            <a:endParaRPr lang="en-US" sz="1900" dirty="0"/>
          </a:p>
        </p:txBody>
      </p:sp>
      <p:sp>
        <p:nvSpPr>
          <p:cNvPr id="7" name="Shape 5"/>
          <p:cNvSpPr/>
          <p:nvPr/>
        </p:nvSpPr>
        <p:spPr>
          <a:xfrm>
            <a:off x="548640" y="4617720"/>
            <a:ext cx="5074920" cy="0"/>
          </a:xfrm>
          <a:prstGeom prst="line">
            <a:avLst/>
          </a:prstGeom>
          <a:noFill/>
          <a:ln w="25400">
            <a:solidFill>
              <a:srgbClr val="F28C28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548640" y="4800600"/>
            <a:ext cx="320040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16A7A1"/>
                </a:solidFill>
              </a:rPr>
              <a:t>Pergunta de abertura</a:t>
            </a:r>
            <a:endParaRPr lang="en-US" sz="1200" dirty="0"/>
          </a:p>
        </p:txBody>
      </p:sp>
      <p:sp>
        <p:nvSpPr>
          <p:cNvPr id="9" name="Text 7"/>
          <p:cNvSpPr/>
          <p:nvPr/>
        </p:nvSpPr>
        <p:spPr>
          <a:xfrm>
            <a:off x="548640" y="5074920"/>
            <a:ext cx="521208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700" dirty="0">
                <a:solidFill>
                  <a:srgbClr val="0F2F4F"/>
                </a:solidFill>
              </a:rPr>
              <a:t>Que problema real este conceito ajuda o aluno a resolver?</a:t>
            </a:r>
            <a:endParaRPr lang="en-US" sz="1700" dirty="0"/>
          </a:p>
        </p:txBody>
      </p:sp>
      <p:pic>
        <p:nvPicPr>
          <p:cNvPr id="10" name="Image 0" descr="/mnt/data/caminho_da_decisão_em_paisagem_tranquila.png">    </p:cNvPr>
          <p:cNvPicPr>
            <a:picLocks noChangeAspect="1"/>
          </p:cNvPicPr>
          <p:nvPr/>
        </p:nvPicPr>
        <p:blipFill>
          <a:blip r:embed="rId1"/>
          <a:srcRect l="14564" r="14564" t="0" b="0"/>
          <a:stretch/>
        </p:blipFill>
        <p:spPr>
          <a:xfrm>
            <a:off x="6995160" y="914400"/>
            <a:ext cx="4709160" cy="4983480"/>
          </a:xfrm>
          <a:prstGeom prst="rect">
            <a:avLst/>
          </a:prstGeom>
        </p:spPr>
      </p:pic>
      <p:sp>
        <p:nvSpPr>
          <p:cNvPr id="11" name="Text 8"/>
          <p:cNvSpPr/>
          <p:nvPr/>
        </p:nvSpPr>
        <p:spPr>
          <a:xfrm>
            <a:off x="411480" y="6473952"/>
            <a:ext cx="658368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750" dirty="0">
                <a:solidFill>
                  <a:srgbClr val="5F6B76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Kit Docente - Lógica de Programação para Iniciantes</a:t>
            </a:r>
            <a:endParaRPr lang="en-US" sz="750" dirty="0"/>
          </a:p>
        </p:txBody>
      </p:sp>
      <p:sp>
        <p:nvSpPr>
          <p:cNvPr id="12" name="Text 9"/>
          <p:cNvSpPr/>
          <p:nvPr/>
        </p:nvSpPr>
        <p:spPr>
          <a:xfrm>
            <a:off x="11155680" y="6446520"/>
            <a:ext cx="54864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750" dirty="0">
                <a:solidFill>
                  <a:srgbClr val="5F6B76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18</a:t>
            </a:r>
            <a:endParaRPr lang="en-US" sz="750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">
    <p:bg>
      <p:bgPr>
        <a:solidFill>
          <a:srgbClr val="F6FBF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164592"/>
          </a:xfrm>
          <a:prstGeom prst="rect">
            <a:avLst/>
          </a:prstGeom>
          <a:solidFill>
            <a:srgbClr val="16A7A1"/>
          </a:solidFill>
          <a:ln w="12700">
            <a:solidFill>
              <a:srgbClr val="16A7A1"/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411480" y="320040"/>
            <a:ext cx="41148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16A7A1"/>
                </a:solidFill>
              </a:rPr>
              <a:t>Prática - Capítulo 8</a:t>
            </a:r>
            <a:endParaRPr lang="en-US" sz="900" dirty="0"/>
          </a:p>
        </p:txBody>
      </p:sp>
      <p:sp>
        <p:nvSpPr>
          <p:cNvPr id="4" name="Text 2"/>
          <p:cNvSpPr/>
          <p:nvPr/>
        </p:nvSpPr>
        <p:spPr>
          <a:xfrm>
            <a:off x="411480" y="621792"/>
            <a:ext cx="6309360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0F2F4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Atividade orientada</a:t>
            </a:r>
            <a:endParaRPr lang="en-US" sz="2800" dirty="0"/>
          </a:p>
        </p:txBody>
      </p:sp>
      <p:sp>
        <p:nvSpPr>
          <p:cNvPr id="5" name="Text 3"/>
          <p:cNvSpPr/>
          <p:nvPr/>
        </p:nvSpPr>
        <p:spPr>
          <a:xfrm>
            <a:off x="438912" y="1170432"/>
            <a:ext cx="603504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5F6B76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Estruturas condicionais</a:t>
            </a:r>
            <a:endParaRPr lang="en-US" sz="1200" dirty="0"/>
          </a:p>
        </p:txBody>
      </p:sp>
      <p:sp>
        <p:nvSpPr>
          <p:cNvPr id="6" name="Text 4"/>
          <p:cNvSpPr/>
          <p:nvPr/>
        </p:nvSpPr>
        <p:spPr>
          <a:xfrm>
            <a:off x="731520" y="1828800"/>
            <a:ext cx="6675120" cy="91440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indent="0" marL="0">
              <a:buNone/>
            </a:pPr>
            <a:r>
              <a:rPr lang="en-US" sz="2200" b="1" dirty="0">
                <a:solidFill>
                  <a:srgbClr val="0F2F4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Crie um classificador com pelo menos três possibilidades e explique a regra de cada caminho.</a:t>
            </a:r>
            <a:endParaRPr lang="en-US" sz="2200" dirty="0"/>
          </a:p>
        </p:txBody>
      </p:sp>
      <p:sp>
        <p:nvSpPr>
          <p:cNvPr id="7" name="Shape 5"/>
          <p:cNvSpPr/>
          <p:nvPr/>
        </p:nvSpPr>
        <p:spPr>
          <a:xfrm>
            <a:off x="731520" y="3063240"/>
            <a:ext cx="6583680" cy="0"/>
          </a:xfrm>
          <a:prstGeom prst="line">
            <a:avLst/>
          </a:prstGeom>
          <a:noFill/>
          <a:ln w="25400">
            <a:solidFill>
              <a:srgbClr val="16A7A1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777240" y="3429000"/>
            <a:ext cx="6492240" cy="192024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r>
              <a:rPr lang="en-US" sz="1800" dirty="0">
                <a:solidFill>
                  <a:srgbClr val="0F2F4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Organização: individual, dupla ou grupo pequeno.</a:t>
            </a:r>
            <a:endParaRPr lang="en-US" sz="1800" dirty="0"/>
          </a:p>
          <a:p>
            <a:r>
              <a:rPr lang="en-US" sz="1800" dirty="0">
                <a:solidFill>
                  <a:srgbClr val="0F2F4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Produto esperado: registro do raciocínio e solução representada.</a:t>
            </a:r>
            <a:endParaRPr lang="en-US" sz="1800" dirty="0"/>
          </a:p>
          <a:p>
            <a:r>
              <a:rPr lang="en-US" sz="1800" dirty="0">
                <a:solidFill>
                  <a:srgbClr val="0F2F4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Fechamento: socializar erros comuns e caminhos alternativos.</a:t>
            </a:r>
            <a:endParaRPr lang="en-US" sz="1800" dirty="0"/>
          </a:p>
        </p:txBody>
      </p:sp>
      <p:sp>
        <p:nvSpPr>
          <p:cNvPr id="9" name="Text 7"/>
          <p:cNvSpPr/>
          <p:nvPr/>
        </p:nvSpPr>
        <p:spPr>
          <a:xfrm>
            <a:off x="8229600" y="1737360"/>
            <a:ext cx="292608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16A7A1"/>
                </a:solidFill>
              </a:rPr>
              <a:t>Sugestão de avaliação</a:t>
            </a:r>
            <a:endParaRPr lang="en-US" sz="1400" dirty="0"/>
          </a:p>
        </p:txBody>
      </p:sp>
      <p:sp>
        <p:nvSpPr>
          <p:cNvPr id="10" name="Text 8"/>
          <p:cNvSpPr/>
          <p:nvPr/>
        </p:nvSpPr>
        <p:spPr>
          <a:xfrm>
            <a:off x="8229600" y="2240280"/>
            <a:ext cx="3108960" cy="228600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r>
              <a:rPr lang="en-US" sz="1600" dirty="0">
                <a:solidFill>
                  <a:srgbClr val="0F2F4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Clareza da lógica.</a:t>
            </a:r>
            <a:endParaRPr lang="en-US" sz="1600" dirty="0"/>
          </a:p>
          <a:p>
            <a:r>
              <a:rPr lang="en-US" sz="1600" dirty="0">
                <a:solidFill>
                  <a:srgbClr val="0F2F4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Representação adequada.</a:t>
            </a:r>
            <a:endParaRPr lang="en-US" sz="1600" dirty="0"/>
          </a:p>
          <a:p>
            <a:r>
              <a:rPr lang="en-US" sz="1600" dirty="0">
                <a:solidFill>
                  <a:srgbClr val="0F2F4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Teste ou justificativa.</a:t>
            </a:r>
            <a:endParaRPr lang="en-US" sz="1600" dirty="0"/>
          </a:p>
          <a:p>
            <a:r>
              <a:rPr lang="en-US" sz="1600" dirty="0">
                <a:solidFill>
                  <a:srgbClr val="0F2F4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Melhoria após feedback.</a:t>
            </a:r>
            <a:endParaRPr lang="en-US" sz="1600" dirty="0"/>
          </a:p>
        </p:txBody>
      </p:sp>
      <p:sp>
        <p:nvSpPr>
          <p:cNvPr id="11" name="Text 9"/>
          <p:cNvSpPr/>
          <p:nvPr/>
        </p:nvSpPr>
        <p:spPr>
          <a:xfrm>
            <a:off x="411480" y="6473952"/>
            <a:ext cx="658368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750" dirty="0">
                <a:solidFill>
                  <a:srgbClr val="5F6B76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Kit Docente - Lógica de Programação para Iniciantes</a:t>
            </a:r>
            <a:endParaRPr lang="en-US" sz="750" dirty="0"/>
          </a:p>
        </p:txBody>
      </p:sp>
      <p:sp>
        <p:nvSpPr>
          <p:cNvPr id="12" name="Text 10"/>
          <p:cNvSpPr/>
          <p:nvPr/>
        </p:nvSpPr>
        <p:spPr>
          <a:xfrm>
            <a:off x="11155680" y="6446520"/>
            <a:ext cx="54864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750" dirty="0">
                <a:solidFill>
                  <a:srgbClr val="5F6B76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19</a:t>
            </a:r>
            <a:endParaRPr lang="en-US" sz="75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F6FBF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164592"/>
          </a:xfrm>
          <a:prstGeom prst="rect">
            <a:avLst/>
          </a:prstGeom>
          <a:solidFill>
            <a:srgbClr val="16A7A1"/>
          </a:solidFill>
          <a:ln w="12700">
            <a:solidFill>
              <a:srgbClr val="16A7A1"/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411480" y="320040"/>
            <a:ext cx="41148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16A7A1"/>
                </a:solidFill>
              </a:rPr>
              <a:t>Orientação docente</a:t>
            </a:r>
            <a:endParaRPr lang="en-US" sz="900" dirty="0"/>
          </a:p>
        </p:txBody>
      </p:sp>
      <p:sp>
        <p:nvSpPr>
          <p:cNvPr id="4" name="Text 2"/>
          <p:cNvSpPr/>
          <p:nvPr/>
        </p:nvSpPr>
        <p:spPr>
          <a:xfrm>
            <a:off x="411480" y="621792"/>
            <a:ext cx="6309360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0F2F4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Objetivos do kit</a:t>
            </a:r>
            <a:endParaRPr lang="en-US" sz="2800" dirty="0"/>
          </a:p>
        </p:txBody>
      </p:sp>
      <p:sp>
        <p:nvSpPr>
          <p:cNvPr id="5" name="Text 3"/>
          <p:cNvSpPr/>
          <p:nvPr/>
        </p:nvSpPr>
        <p:spPr>
          <a:xfrm>
            <a:off x="438912" y="1170432"/>
            <a:ext cx="603504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5F6B76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Use este material para planejar, apresentar e avaliar</a:t>
            </a:r>
            <a:endParaRPr lang="en-US" sz="1200" dirty="0"/>
          </a:p>
        </p:txBody>
      </p:sp>
      <p:sp>
        <p:nvSpPr>
          <p:cNvPr id="6" name="Text 4"/>
          <p:cNvSpPr/>
          <p:nvPr/>
        </p:nvSpPr>
        <p:spPr>
          <a:xfrm>
            <a:off x="777240" y="1828800"/>
            <a:ext cx="7498080" cy="292608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r>
              <a:rPr lang="en-US" sz="2200" dirty="0">
                <a:solidFill>
                  <a:srgbClr val="0F2F4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Apoiar aulas presenciais, remotas ou híbridas.</a:t>
            </a:r>
            <a:endParaRPr lang="en-US" sz="2200" dirty="0"/>
          </a:p>
          <a:p>
            <a:r>
              <a:rPr lang="en-US" sz="2200" dirty="0">
                <a:solidFill>
                  <a:srgbClr val="0F2F4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Oferecer uma trilha progressiva para turmas iniciantes.</a:t>
            </a:r>
            <a:endParaRPr lang="en-US" sz="2200" dirty="0"/>
          </a:p>
          <a:p>
            <a:r>
              <a:rPr lang="en-US" sz="2200" dirty="0">
                <a:solidFill>
                  <a:srgbClr val="0F2F4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Conectar conceitos, exemplos, práticas e projeto final.</a:t>
            </a:r>
            <a:endParaRPr lang="en-US" sz="2200" dirty="0"/>
          </a:p>
          <a:p>
            <a:r>
              <a:rPr lang="en-US" sz="2200" dirty="0">
                <a:solidFill>
                  <a:srgbClr val="0F2F4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Padronizar critérios de avaliação sem retirar autonomia docente.</a:t>
            </a:r>
            <a:endParaRPr lang="en-US" sz="2200" dirty="0"/>
          </a:p>
        </p:txBody>
      </p:sp>
      <p:sp>
        <p:nvSpPr>
          <p:cNvPr id="7" name="Text 5"/>
          <p:cNvSpPr/>
          <p:nvPr/>
        </p:nvSpPr>
        <p:spPr>
          <a:xfrm>
            <a:off x="777240" y="5303520"/>
            <a:ext cx="859536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800" b="1" dirty="0">
                <a:solidFill>
                  <a:srgbClr val="F28C28"/>
                </a:solidFill>
              </a:rPr>
              <a:t>Ajuste a carga horária, os exemplos e o nível dos desafios conforme o perfil da turma.</a:t>
            </a:r>
            <a:endParaRPr lang="en-US" sz="1800" dirty="0"/>
          </a:p>
        </p:txBody>
      </p:sp>
      <p:sp>
        <p:nvSpPr>
          <p:cNvPr id="8" name="Text 6"/>
          <p:cNvSpPr/>
          <p:nvPr/>
        </p:nvSpPr>
        <p:spPr>
          <a:xfrm>
            <a:off x="411480" y="6473952"/>
            <a:ext cx="658368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750" dirty="0">
                <a:solidFill>
                  <a:srgbClr val="5F6B76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Kit Docente - Lógica de Programação para Iniciantes</a:t>
            </a:r>
            <a:endParaRPr lang="en-US" sz="750" dirty="0"/>
          </a:p>
        </p:txBody>
      </p:sp>
      <p:sp>
        <p:nvSpPr>
          <p:cNvPr id="9" name="Text 7"/>
          <p:cNvSpPr/>
          <p:nvPr/>
        </p:nvSpPr>
        <p:spPr>
          <a:xfrm>
            <a:off x="11155680" y="6446520"/>
            <a:ext cx="54864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750" dirty="0">
                <a:solidFill>
                  <a:srgbClr val="5F6B76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2</a:t>
            </a:r>
            <a:endParaRPr lang="en-US" sz="750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">
    <p:bg>
      <p:bgPr>
        <a:solidFill>
          <a:srgbClr val="F6FBF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164592"/>
          </a:xfrm>
          <a:prstGeom prst="rect">
            <a:avLst/>
          </a:prstGeom>
          <a:solidFill>
            <a:srgbClr val="16A7A1"/>
          </a:solidFill>
          <a:ln w="12700">
            <a:solidFill>
              <a:srgbClr val="16A7A1"/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411480" y="320040"/>
            <a:ext cx="41148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16A7A1"/>
                </a:solidFill>
              </a:rPr>
              <a:t>Capítulo 9</a:t>
            </a:r>
            <a:endParaRPr lang="en-US" sz="900" dirty="0"/>
          </a:p>
        </p:txBody>
      </p:sp>
      <p:sp>
        <p:nvSpPr>
          <p:cNvPr id="4" name="Text 2"/>
          <p:cNvSpPr/>
          <p:nvPr/>
        </p:nvSpPr>
        <p:spPr>
          <a:xfrm>
            <a:off x="411480" y="621792"/>
            <a:ext cx="6309360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0F2F4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Estruturas de repetição</a:t>
            </a:r>
            <a:endParaRPr lang="en-US" sz="2800" dirty="0"/>
          </a:p>
        </p:txBody>
      </p:sp>
      <p:sp>
        <p:nvSpPr>
          <p:cNvPr id="5" name="Text 3"/>
          <p:cNvSpPr/>
          <p:nvPr/>
        </p:nvSpPr>
        <p:spPr>
          <a:xfrm>
            <a:off x="438912" y="1170432"/>
            <a:ext cx="603504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5F6B76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Conceito central para condução da aula</a:t>
            </a:r>
            <a:endParaRPr lang="en-US" sz="1200" dirty="0"/>
          </a:p>
        </p:txBody>
      </p:sp>
      <p:sp>
        <p:nvSpPr>
          <p:cNvPr id="6" name="Text 4"/>
          <p:cNvSpPr/>
          <p:nvPr/>
        </p:nvSpPr>
        <p:spPr>
          <a:xfrm>
            <a:off x="548640" y="1828800"/>
            <a:ext cx="5257800" cy="233172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r>
              <a:rPr lang="en-US" sz="1900" dirty="0">
                <a:solidFill>
                  <a:srgbClr val="0F2F4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Laços executam ações várias vezes.</a:t>
            </a:r>
            <a:endParaRPr lang="en-US" sz="1900" dirty="0"/>
          </a:p>
          <a:p>
            <a:r>
              <a:rPr lang="en-US" sz="1900" dirty="0">
                <a:solidFill>
                  <a:srgbClr val="0F2F4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Contadores controlam quantidade.</a:t>
            </a:r>
            <a:endParaRPr lang="en-US" sz="1900" dirty="0"/>
          </a:p>
          <a:p>
            <a:r>
              <a:rPr lang="en-US" sz="1900" dirty="0">
                <a:solidFill>
                  <a:srgbClr val="0F2F4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Acumuladores somam ou juntam resultados.</a:t>
            </a:r>
            <a:endParaRPr lang="en-US" sz="1900" dirty="0"/>
          </a:p>
        </p:txBody>
      </p:sp>
      <p:sp>
        <p:nvSpPr>
          <p:cNvPr id="7" name="Shape 5"/>
          <p:cNvSpPr/>
          <p:nvPr/>
        </p:nvSpPr>
        <p:spPr>
          <a:xfrm>
            <a:off x="548640" y="4617720"/>
            <a:ext cx="5074920" cy="0"/>
          </a:xfrm>
          <a:prstGeom prst="line">
            <a:avLst/>
          </a:prstGeom>
          <a:noFill/>
          <a:ln w="25400">
            <a:solidFill>
              <a:srgbClr val="F28C28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548640" y="4800600"/>
            <a:ext cx="320040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16A7A1"/>
                </a:solidFill>
              </a:rPr>
              <a:t>Pergunta de abertura</a:t>
            </a:r>
            <a:endParaRPr lang="en-US" sz="1200" dirty="0"/>
          </a:p>
        </p:txBody>
      </p:sp>
      <p:sp>
        <p:nvSpPr>
          <p:cNvPr id="9" name="Text 7"/>
          <p:cNvSpPr/>
          <p:nvPr/>
        </p:nvSpPr>
        <p:spPr>
          <a:xfrm>
            <a:off x="548640" y="5074920"/>
            <a:ext cx="521208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700" dirty="0">
                <a:solidFill>
                  <a:srgbClr val="0F2F4F"/>
                </a:solidFill>
              </a:rPr>
              <a:t>Que problema real este conceito ajuda o aluno a resolver?</a:t>
            </a:r>
            <a:endParaRPr lang="en-US" sz="1700" dirty="0"/>
          </a:p>
        </p:txBody>
      </p:sp>
      <p:pic>
        <p:nvPicPr>
          <p:cNvPr id="10" name="Image 0" descr="/mnt/data/ciclo_de_cuidado_no_jardim.png">    </p:cNvPr>
          <p:cNvPicPr>
            <a:picLocks noChangeAspect="1"/>
          </p:cNvPicPr>
          <p:nvPr/>
        </p:nvPicPr>
        <p:blipFill>
          <a:blip r:embed="rId1"/>
          <a:srcRect l="14564" r="14564" t="0" b="0"/>
          <a:stretch/>
        </p:blipFill>
        <p:spPr>
          <a:xfrm>
            <a:off x="6995160" y="914400"/>
            <a:ext cx="4709160" cy="4983480"/>
          </a:xfrm>
          <a:prstGeom prst="rect">
            <a:avLst/>
          </a:prstGeom>
        </p:spPr>
      </p:pic>
      <p:sp>
        <p:nvSpPr>
          <p:cNvPr id="11" name="Text 8"/>
          <p:cNvSpPr/>
          <p:nvPr/>
        </p:nvSpPr>
        <p:spPr>
          <a:xfrm>
            <a:off x="411480" y="6473952"/>
            <a:ext cx="658368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750" dirty="0">
                <a:solidFill>
                  <a:srgbClr val="5F6B76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Kit Docente - Lógica de Programação para Iniciantes</a:t>
            </a:r>
            <a:endParaRPr lang="en-US" sz="750" dirty="0"/>
          </a:p>
        </p:txBody>
      </p:sp>
      <p:sp>
        <p:nvSpPr>
          <p:cNvPr id="12" name="Text 9"/>
          <p:cNvSpPr/>
          <p:nvPr/>
        </p:nvSpPr>
        <p:spPr>
          <a:xfrm>
            <a:off x="11155680" y="6446520"/>
            <a:ext cx="54864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750" dirty="0">
                <a:solidFill>
                  <a:srgbClr val="5F6B76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20</a:t>
            </a:r>
            <a:endParaRPr lang="en-US" sz="750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">
    <p:bg>
      <p:bgPr>
        <a:solidFill>
          <a:srgbClr val="F6FBF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164592"/>
          </a:xfrm>
          <a:prstGeom prst="rect">
            <a:avLst/>
          </a:prstGeom>
          <a:solidFill>
            <a:srgbClr val="16A7A1"/>
          </a:solidFill>
          <a:ln w="12700">
            <a:solidFill>
              <a:srgbClr val="16A7A1"/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411480" y="320040"/>
            <a:ext cx="41148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16A7A1"/>
                </a:solidFill>
              </a:rPr>
              <a:t>Prática - Capítulo 9</a:t>
            </a:r>
            <a:endParaRPr lang="en-US" sz="900" dirty="0"/>
          </a:p>
        </p:txBody>
      </p:sp>
      <p:sp>
        <p:nvSpPr>
          <p:cNvPr id="4" name="Text 2"/>
          <p:cNvSpPr/>
          <p:nvPr/>
        </p:nvSpPr>
        <p:spPr>
          <a:xfrm>
            <a:off x="411480" y="621792"/>
            <a:ext cx="6309360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0F2F4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Atividade orientada</a:t>
            </a:r>
            <a:endParaRPr lang="en-US" sz="2800" dirty="0"/>
          </a:p>
        </p:txBody>
      </p:sp>
      <p:sp>
        <p:nvSpPr>
          <p:cNvPr id="5" name="Text 3"/>
          <p:cNvSpPr/>
          <p:nvPr/>
        </p:nvSpPr>
        <p:spPr>
          <a:xfrm>
            <a:off x="438912" y="1170432"/>
            <a:ext cx="603504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5F6B76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Estruturas de repetição</a:t>
            </a:r>
            <a:endParaRPr lang="en-US" sz="1200" dirty="0"/>
          </a:p>
        </p:txBody>
      </p:sp>
      <p:sp>
        <p:nvSpPr>
          <p:cNvPr id="6" name="Text 4"/>
          <p:cNvSpPr/>
          <p:nvPr/>
        </p:nvSpPr>
        <p:spPr>
          <a:xfrm>
            <a:off x="731520" y="1828800"/>
            <a:ext cx="6675120" cy="91440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indent="0" marL="0">
              <a:buNone/>
            </a:pPr>
            <a:r>
              <a:rPr lang="en-US" sz="2200" b="1" dirty="0">
                <a:solidFill>
                  <a:srgbClr val="0F2F4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Resolva um problema com repetição: tabuada, somatório, contagem ou cálculo de médias.</a:t>
            </a:r>
            <a:endParaRPr lang="en-US" sz="2200" dirty="0"/>
          </a:p>
        </p:txBody>
      </p:sp>
      <p:sp>
        <p:nvSpPr>
          <p:cNvPr id="7" name="Shape 5"/>
          <p:cNvSpPr/>
          <p:nvPr/>
        </p:nvSpPr>
        <p:spPr>
          <a:xfrm>
            <a:off x="731520" y="3063240"/>
            <a:ext cx="6583680" cy="0"/>
          </a:xfrm>
          <a:prstGeom prst="line">
            <a:avLst/>
          </a:prstGeom>
          <a:noFill/>
          <a:ln w="25400">
            <a:solidFill>
              <a:srgbClr val="16A7A1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777240" y="3429000"/>
            <a:ext cx="6492240" cy="192024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r>
              <a:rPr lang="en-US" sz="1800" dirty="0">
                <a:solidFill>
                  <a:srgbClr val="0F2F4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Organização: individual, dupla ou grupo pequeno.</a:t>
            </a:r>
            <a:endParaRPr lang="en-US" sz="1800" dirty="0"/>
          </a:p>
          <a:p>
            <a:r>
              <a:rPr lang="en-US" sz="1800" dirty="0">
                <a:solidFill>
                  <a:srgbClr val="0F2F4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Produto esperado: registro do raciocínio e solução representada.</a:t>
            </a:r>
            <a:endParaRPr lang="en-US" sz="1800" dirty="0"/>
          </a:p>
          <a:p>
            <a:r>
              <a:rPr lang="en-US" sz="1800" dirty="0">
                <a:solidFill>
                  <a:srgbClr val="0F2F4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Fechamento: socializar erros comuns e caminhos alternativos.</a:t>
            </a:r>
            <a:endParaRPr lang="en-US" sz="1800" dirty="0"/>
          </a:p>
        </p:txBody>
      </p:sp>
      <p:sp>
        <p:nvSpPr>
          <p:cNvPr id="9" name="Text 7"/>
          <p:cNvSpPr/>
          <p:nvPr/>
        </p:nvSpPr>
        <p:spPr>
          <a:xfrm>
            <a:off x="8229600" y="1737360"/>
            <a:ext cx="292608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16A7A1"/>
                </a:solidFill>
              </a:rPr>
              <a:t>Sugestão de avaliação</a:t>
            </a:r>
            <a:endParaRPr lang="en-US" sz="1400" dirty="0"/>
          </a:p>
        </p:txBody>
      </p:sp>
      <p:sp>
        <p:nvSpPr>
          <p:cNvPr id="10" name="Text 8"/>
          <p:cNvSpPr/>
          <p:nvPr/>
        </p:nvSpPr>
        <p:spPr>
          <a:xfrm>
            <a:off x="8229600" y="2240280"/>
            <a:ext cx="3108960" cy="228600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r>
              <a:rPr lang="en-US" sz="1600" dirty="0">
                <a:solidFill>
                  <a:srgbClr val="0F2F4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Clareza da lógica.</a:t>
            </a:r>
            <a:endParaRPr lang="en-US" sz="1600" dirty="0"/>
          </a:p>
          <a:p>
            <a:r>
              <a:rPr lang="en-US" sz="1600" dirty="0">
                <a:solidFill>
                  <a:srgbClr val="0F2F4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Representação adequada.</a:t>
            </a:r>
            <a:endParaRPr lang="en-US" sz="1600" dirty="0"/>
          </a:p>
          <a:p>
            <a:r>
              <a:rPr lang="en-US" sz="1600" dirty="0">
                <a:solidFill>
                  <a:srgbClr val="0F2F4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Teste ou justificativa.</a:t>
            </a:r>
            <a:endParaRPr lang="en-US" sz="1600" dirty="0"/>
          </a:p>
          <a:p>
            <a:r>
              <a:rPr lang="en-US" sz="1600" dirty="0">
                <a:solidFill>
                  <a:srgbClr val="0F2F4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Melhoria após feedback.</a:t>
            </a:r>
            <a:endParaRPr lang="en-US" sz="1600" dirty="0"/>
          </a:p>
        </p:txBody>
      </p:sp>
      <p:sp>
        <p:nvSpPr>
          <p:cNvPr id="11" name="Text 9"/>
          <p:cNvSpPr/>
          <p:nvPr/>
        </p:nvSpPr>
        <p:spPr>
          <a:xfrm>
            <a:off x="411480" y="6473952"/>
            <a:ext cx="658368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750" dirty="0">
                <a:solidFill>
                  <a:srgbClr val="5F6B76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Kit Docente - Lógica de Programação para Iniciantes</a:t>
            </a:r>
            <a:endParaRPr lang="en-US" sz="750" dirty="0"/>
          </a:p>
        </p:txBody>
      </p:sp>
      <p:sp>
        <p:nvSpPr>
          <p:cNvPr id="12" name="Text 10"/>
          <p:cNvSpPr/>
          <p:nvPr/>
        </p:nvSpPr>
        <p:spPr>
          <a:xfrm>
            <a:off x="11155680" y="6446520"/>
            <a:ext cx="54864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750" dirty="0">
                <a:solidFill>
                  <a:srgbClr val="5F6B76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21</a:t>
            </a:r>
            <a:endParaRPr lang="en-US" sz="750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">
    <p:bg>
      <p:bgPr>
        <a:solidFill>
          <a:srgbClr val="F6FBF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164592"/>
          </a:xfrm>
          <a:prstGeom prst="rect">
            <a:avLst/>
          </a:prstGeom>
          <a:solidFill>
            <a:srgbClr val="16A7A1"/>
          </a:solidFill>
          <a:ln w="12700">
            <a:solidFill>
              <a:srgbClr val="16A7A1"/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411480" y="320040"/>
            <a:ext cx="41148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16A7A1"/>
                </a:solidFill>
              </a:rPr>
              <a:t>Capítulo 10</a:t>
            </a:r>
            <a:endParaRPr lang="en-US" sz="900" dirty="0"/>
          </a:p>
        </p:txBody>
      </p:sp>
      <p:sp>
        <p:nvSpPr>
          <p:cNvPr id="4" name="Text 2"/>
          <p:cNvSpPr/>
          <p:nvPr/>
        </p:nvSpPr>
        <p:spPr>
          <a:xfrm>
            <a:off x="411480" y="621792"/>
            <a:ext cx="6309360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0F2F4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Vetores e Matrizes</a:t>
            </a:r>
            <a:endParaRPr lang="en-US" sz="2800" dirty="0"/>
          </a:p>
        </p:txBody>
      </p:sp>
      <p:sp>
        <p:nvSpPr>
          <p:cNvPr id="5" name="Text 3"/>
          <p:cNvSpPr/>
          <p:nvPr/>
        </p:nvSpPr>
        <p:spPr>
          <a:xfrm>
            <a:off x="438912" y="1170432"/>
            <a:ext cx="603504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5F6B76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Conceito central para condução da aula</a:t>
            </a:r>
            <a:endParaRPr lang="en-US" sz="1200" dirty="0"/>
          </a:p>
        </p:txBody>
      </p:sp>
      <p:sp>
        <p:nvSpPr>
          <p:cNvPr id="6" name="Text 4"/>
          <p:cNvSpPr/>
          <p:nvPr/>
        </p:nvSpPr>
        <p:spPr>
          <a:xfrm>
            <a:off x="548640" y="1828800"/>
            <a:ext cx="5257800" cy="233172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r>
              <a:rPr lang="en-US" sz="1900" dirty="0">
                <a:solidFill>
                  <a:srgbClr val="0F2F4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Vetores organizam dados em uma sequência.</a:t>
            </a:r>
            <a:endParaRPr lang="en-US" sz="1900" dirty="0"/>
          </a:p>
          <a:p>
            <a:r>
              <a:rPr lang="en-US" sz="1900" dirty="0">
                <a:solidFill>
                  <a:srgbClr val="0F2F4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Matrizes organizam dados em linhas e colunas.</a:t>
            </a:r>
            <a:endParaRPr lang="en-US" sz="1900" dirty="0"/>
          </a:p>
          <a:p>
            <a:r>
              <a:rPr lang="en-US" sz="1900" dirty="0">
                <a:solidFill>
                  <a:srgbClr val="0F2F4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Repetições ajudam a percorrer posições.</a:t>
            </a:r>
            <a:endParaRPr lang="en-US" sz="1900" dirty="0"/>
          </a:p>
        </p:txBody>
      </p:sp>
      <p:sp>
        <p:nvSpPr>
          <p:cNvPr id="7" name="Shape 5"/>
          <p:cNvSpPr/>
          <p:nvPr/>
        </p:nvSpPr>
        <p:spPr>
          <a:xfrm>
            <a:off x="548640" y="4617720"/>
            <a:ext cx="5074920" cy="0"/>
          </a:xfrm>
          <a:prstGeom prst="line">
            <a:avLst/>
          </a:prstGeom>
          <a:noFill/>
          <a:ln w="25400">
            <a:solidFill>
              <a:srgbClr val="F28C28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548640" y="4800600"/>
            <a:ext cx="320040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16A7A1"/>
                </a:solidFill>
              </a:rPr>
              <a:t>Pergunta de abertura</a:t>
            </a:r>
            <a:endParaRPr lang="en-US" sz="1200" dirty="0"/>
          </a:p>
        </p:txBody>
      </p:sp>
      <p:sp>
        <p:nvSpPr>
          <p:cNvPr id="9" name="Text 7"/>
          <p:cNvSpPr/>
          <p:nvPr/>
        </p:nvSpPr>
        <p:spPr>
          <a:xfrm>
            <a:off x="548640" y="5074920"/>
            <a:ext cx="521208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700" dirty="0">
                <a:solidFill>
                  <a:srgbClr val="0F2F4F"/>
                </a:solidFill>
              </a:rPr>
              <a:t>Que problema real este conceito ajuda o aluno a resolver?</a:t>
            </a:r>
            <a:endParaRPr lang="en-US" sz="1700" dirty="0"/>
          </a:p>
        </p:txBody>
      </p:sp>
      <p:pic>
        <p:nvPicPr>
          <p:cNvPr id="10" name="Image 0" descr="/mnt/data/organizando_com_diversão_na_sala_de_aula.png">    </p:cNvPr>
          <p:cNvPicPr>
            <a:picLocks noChangeAspect="1"/>
          </p:cNvPicPr>
          <p:nvPr/>
        </p:nvPicPr>
        <p:blipFill>
          <a:blip r:embed="rId1"/>
          <a:srcRect l="14564" r="14564" t="0" b="0"/>
          <a:stretch/>
        </p:blipFill>
        <p:spPr>
          <a:xfrm>
            <a:off x="6995160" y="914400"/>
            <a:ext cx="4709160" cy="4983480"/>
          </a:xfrm>
          <a:prstGeom prst="rect">
            <a:avLst/>
          </a:prstGeom>
        </p:spPr>
      </p:pic>
      <p:sp>
        <p:nvSpPr>
          <p:cNvPr id="11" name="Text 8"/>
          <p:cNvSpPr/>
          <p:nvPr/>
        </p:nvSpPr>
        <p:spPr>
          <a:xfrm>
            <a:off x="411480" y="6473952"/>
            <a:ext cx="658368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750" dirty="0">
                <a:solidFill>
                  <a:srgbClr val="5F6B76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Kit Docente - Lógica de Programação para Iniciantes</a:t>
            </a:r>
            <a:endParaRPr lang="en-US" sz="750" dirty="0"/>
          </a:p>
        </p:txBody>
      </p:sp>
      <p:sp>
        <p:nvSpPr>
          <p:cNvPr id="12" name="Text 9"/>
          <p:cNvSpPr/>
          <p:nvPr/>
        </p:nvSpPr>
        <p:spPr>
          <a:xfrm>
            <a:off x="11155680" y="6446520"/>
            <a:ext cx="54864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750" dirty="0">
                <a:solidFill>
                  <a:srgbClr val="5F6B76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22</a:t>
            </a:r>
            <a:endParaRPr lang="en-US" sz="750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">
    <p:bg>
      <p:bgPr>
        <a:solidFill>
          <a:srgbClr val="F6FBF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164592"/>
          </a:xfrm>
          <a:prstGeom prst="rect">
            <a:avLst/>
          </a:prstGeom>
          <a:solidFill>
            <a:srgbClr val="16A7A1"/>
          </a:solidFill>
          <a:ln w="12700">
            <a:solidFill>
              <a:srgbClr val="16A7A1"/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411480" y="320040"/>
            <a:ext cx="41148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16A7A1"/>
                </a:solidFill>
              </a:rPr>
              <a:t>Prática - Capítulo 10</a:t>
            </a:r>
            <a:endParaRPr lang="en-US" sz="900" dirty="0"/>
          </a:p>
        </p:txBody>
      </p:sp>
      <p:sp>
        <p:nvSpPr>
          <p:cNvPr id="4" name="Text 2"/>
          <p:cNvSpPr/>
          <p:nvPr/>
        </p:nvSpPr>
        <p:spPr>
          <a:xfrm>
            <a:off x="411480" y="621792"/>
            <a:ext cx="6309360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0F2F4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Atividade orientada</a:t>
            </a:r>
            <a:endParaRPr lang="en-US" sz="2800" dirty="0"/>
          </a:p>
        </p:txBody>
      </p:sp>
      <p:sp>
        <p:nvSpPr>
          <p:cNvPr id="5" name="Text 3"/>
          <p:cNvSpPr/>
          <p:nvPr/>
        </p:nvSpPr>
        <p:spPr>
          <a:xfrm>
            <a:off x="438912" y="1170432"/>
            <a:ext cx="603504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5F6B76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Vetores e Matrizes</a:t>
            </a:r>
            <a:endParaRPr lang="en-US" sz="1200" dirty="0"/>
          </a:p>
        </p:txBody>
      </p:sp>
      <p:sp>
        <p:nvSpPr>
          <p:cNvPr id="6" name="Text 4"/>
          <p:cNvSpPr/>
          <p:nvPr/>
        </p:nvSpPr>
        <p:spPr>
          <a:xfrm>
            <a:off x="731520" y="1828800"/>
            <a:ext cx="6675120" cy="91440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indent="0" marL="0">
              <a:buNone/>
            </a:pPr>
            <a:r>
              <a:rPr lang="en-US" sz="2200" b="1" dirty="0">
                <a:solidFill>
                  <a:srgbClr val="0F2F4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Armazene notas de uma turma e calcule média, maior nota e menor nota.</a:t>
            </a:r>
            <a:endParaRPr lang="en-US" sz="2200" dirty="0"/>
          </a:p>
        </p:txBody>
      </p:sp>
      <p:sp>
        <p:nvSpPr>
          <p:cNvPr id="7" name="Shape 5"/>
          <p:cNvSpPr/>
          <p:nvPr/>
        </p:nvSpPr>
        <p:spPr>
          <a:xfrm>
            <a:off x="731520" y="3063240"/>
            <a:ext cx="6583680" cy="0"/>
          </a:xfrm>
          <a:prstGeom prst="line">
            <a:avLst/>
          </a:prstGeom>
          <a:noFill/>
          <a:ln w="25400">
            <a:solidFill>
              <a:srgbClr val="16A7A1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777240" y="3429000"/>
            <a:ext cx="6492240" cy="192024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r>
              <a:rPr lang="en-US" sz="1800" dirty="0">
                <a:solidFill>
                  <a:srgbClr val="0F2F4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Organização: individual, dupla ou grupo pequeno.</a:t>
            </a:r>
            <a:endParaRPr lang="en-US" sz="1800" dirty="0"/>
          </a:p>
          <a:p>
            <a:r>
              <a:rPr lang="en-US" sz="1800" dirty="0">
                <a:solidFill>
                  <a:srgbClr val="0F2F4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Produto esperado: registro do raciocínio e solução representada.</a:t>
            </a:r>
            <a:endParaRPr lang="en-US" sz="1800" dirty="0"/>
          </a:p>
          <a:p>
            <a:r>
              <a:rPr lang="en-US" sz="1800" dirty="0">
                <a:solidFill>
                  <a:srgbClr val="0F2F4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Fechamento: socializar erros comuns e caminhos alternativos.</a:t>
            </a:r>
            <a:endParaRPr lang="en-US" sz="1800" dirty="0"/>
          </a:p>
        </p:txBody>
      </p:sp>
      <p:sp>
        <p:nvSpPr>
          <p:cNvPr id="9" name="Text 7"/>
          <p:cNvSpPr/>
          <p:nvPr/>
        </p:nvSpPr>
        <p:spPr>
          <a:xfrm>
            <a:off x="8229600" y="1737360"/>
            <a:ext cx="292608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16A7A1"/>
                </a:solidFill>
              </a:rPr>
              <a:t>Sugestão de avaliação</a:t>
            </a:r>
            <a:endParaRPr lang="en-US" sz="1400" dirty="0"/>
          </a:p>
        </p:txBody>
      </p:sp>
      <p:sp>
        <p:nvSpPr>
          <p:cNvPr id="10" name="Text 8"/>
          <p:cNvSpPr/>
          <p:nvPr/>
        </p:nvSpPr>
        <p:spPr>
          <a:xfrm>
            <a:off x="8229600" y="2240280"/>
            <a:ext cx="3108960" cy="228600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r>
              <a:rPr lang="en-US" sz="1600" dirty="0">
                <a:solidFill>
                  <a:srgbClr val="0F2F4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Clareza da lógica.</a:t>
            </a:r>
            <a:endParaRPr lang="en-US" sz="1600" dirty="0"/>
          </a:p>
          <a:p>
            <a:r>
              <a:rPr lang="en-US" sz="1600" dirty="0">
                <a:solidFill>
                  <a:srgbClr val="0F2F4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Representação adequada.</a:t>
            </a:r>
            <a:endParaRPr lang="en-US" sz="1600" dirty="0"/>
          </a:p>
          <a:p>
            <a:r>
              <a:rPr lang="en-US" sz="1600" dirty="0">
                <a:solidFill>
                  <a:srgbClr val="0F2F4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Teste ou justificativa.</a:t>
            </a:r>
            <a:endParaRPr lang="en-US" sz="1600" dirty="0"/>
          </a:p>
          <a:p>
            <a:r>
              <a:rPr lang="en-US" sz="1600" dirty="0">
                <a:solidFill>
                  <a:srgbClr val="0F2F4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Melhoria após feedback.</a:t>
            </a:r>
            <a:endParaRPr lang="en-US" sz="1600" dirty="0"/>
          </a:p>
        </p:txBody>
      </p:sp>
      <p:sp>
        <p:nvSpPr>
          <p:cNvPr id="11" name="Text 9"/>
          <p:cNvSpPr/>
          <p:nvPr/>
        </p:nvSpPr>
        <p:spPr>
          <a:xfrm>
            <a:off x="411480" y="6473952"/>
            <a:ext cx="658368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750" dirty="0">
                <a:solidFill>
                  <a:srgbClr val="5F6B76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Kit Docente - Lógica de Programação para Iniciantes</a:t>
            </a:r>
            <a:endParaRPr lang="en-US" sz="750" dirty="0"/>
          </a:p>
        </p:txBody>
      </p:sp>
      <p:sp>
        <p:nvSpPr>
          <p:cNvPr id="12" name="Text 10"/>
          <p:cNvSpPr/>
          <p:nvPr/>
        </p:nvSpPr>
        <p:spPr>
          <a:xfrm>
            <a:off x="11155680" y="6446520"/>
            <a:ext cx="54864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750" dirty="0">
                <a:solidFill>
                  <a:srgbClr val="5F6B76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23</a:t>
            </a:r>
            <a:endParaRPr lang="en-US" sz="750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">
    <p:bg>
      <p:bgPr>
        <a:solidFill>
          <a:srgbClr val="F6FBF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164592"/>
          </a:xfrm>
          <a:prstGeom prst="rect">
            <a:avLst/>
          </a:prstGeom>
          <a:solidFill>
            <a:srgbClr val="16A7A1"/>
          </a:solidFill>
          <a:ln w="12700">
            <a:solidFill>
              <a:srgbClr val="16A7A1"/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411480" y="320040"/>
            <a:ext cx="41148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16A7A1"/>
                </a:solidFill>
              </a:rPr>
              <a:t>Capítulo 11</a:t>
            </a:r>
            <a:endParaRPr lang="en-US" sz="900" dirty="0"/>
          </a:p>
        </p:txBody>
      </p:sp>
      <p:sp>
        <p:nvSpPr>
          <p:cNvPr id="4" name="Text 2"/>
          <p:cNvSpPr/>
          <p:nvPr/>
        </p:nvSpPr>
        <p:spPr>
          <a:xfrm>
            <a:off x="411480" y="621792"/>
            <a:ext cx="6309360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0F2F4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Modularização</a:t>
            </a:r>
            <a:endParaRPr lang="en-US" sz="2800" dirty="0"/>
          </a:p>
        </p:txBody>
      </p:sp>
      <p:sp>
        <p:nvSpPr>
          <p:cNvPr id="5" name="Text 3"/>
          <p:cNvSpPr/>
          <p:nvPr/>
        </p:nvSpPr>
        <p:spPr>
          <a:xfrm>
            <a:off x="438912" y="1170432"/>
            <a:ext cx="603504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5F6B76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Conceito central para condução da aula</a:t>
            </a:r>
            <a:endParaRPr lang="en-US" sz="1200" dirty="0"/>
          </a:p>
        </p:txBody>
      </p:sp>
      <p:sp>
        <p:nvSpPr>
          <p:cNvPr id="6" name="Text 4"/>
          <p:cNvSpPr/>
          <p:nvPr/>
        </p:nvSpPr>
        <p:spPr>
          <a:xfrm>
            <a:off x="548640" y="1828800"/>
            <a:ext cx="5257800" cy="233172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r>
              <a:rPr lang="en-US" sz="1900" dirty="0">
                <a:solidFill>
                  <a:srgbClr val="0F2F4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Problemas grandes ficam melhores quando divididos.</a:t>
            </a:r>
            <a:endParaRPr lang="en-US" sz="1900" dirty="0"/>
          </a:p>
          <a:p>
            <a:r>
              <a:rPr lang="en-US" sz="1900" dirty="0">
                <a:solidFill>
                  <a:srgbClr val="0F2F4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Procedimentos executam tarefas.</a:t>
            </a:r>
            <a:endParaRPr lang="en-US" sz="1900" dirty="0"/>
          </a:p>
          <a:p>
            <a:r>
              <a:rPr lang="en-US" sz="1900" dirty="0">
                <a:solidFill>
                  <a:srgbClr val="0F2F4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Funções calculam e retornam valores.</a:t>
            </a:r>
            <a:endParaRPr lang="en-US" sz="1900" dirty="0"/>
          </a:p>
        </p:txBody>
      </p:sp>
      <p:sp>
        <p:nvSpPr>
          <p:cNvPr id="7" name="Shape 5"/>
          <p:cNvSpPr/>
          <p:nvPr/>
        </p:nvSpPr>
        <p:spPr>
          <a:xfrm>
            <a:off x="548640" y="4617720"/>
            <a:ext cx="5074920" cy="0"/>
          </a:xfrm>
          <a:prstGeom prst="line">
            <a:avLst/>
          </a:prstGeom>
          <a:noFill/>
          <a:ln w="25400">
            <a:solidFill>
              <a:srgbClr val="F28C28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548640" y="4800600"/>
            <a:ext cx="320040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16A7A1"/>
                </a:solidFill>
              </a:rPr>
              <a:t>Pergunta de abertura</a:t>
            </a:r>
            <a:endParaRPr lang="en-US" sz="1200" dirty="0"/>
          </a:p>
        </p:txBody>
      </p:sp>
      <p:sp>
        <p:nvSpPr>
          <p:cNvPr id="9" name="Text 7"/>
          <p:cNvSpPr/>
          <p:nvPr/>
        </p:nvSpPr>
        <p:spPr>
          <a:xfrm>
            <a:off x="548640" y="5074920"/>
            <a:ext cx="521208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700" dirty="0">
                <a:solidFill>
                  <a:srgbClr val="0F2F4F"/>
                </a:solidFill>
              </a:rPr>
              <a:t>Que problema real este conceito ajuda o aluno a resolver?</a:t>
            </a:r>
            <a:endParaRPr lang="en-US" sz="1700" dirty="0"/>
          </a:p>
        </p:txBody>
      </p:sp>
      <p:pic>
        <p:nvPicPr>
          <p:cNvPr id="10" name="Image 0" descr="/mnt/data/construção_colaborativa_de_um_projeto_mecânico.png">    </p:cNvPr>
          <p:cNvPicPr>
            <a:picLocks noChangeAspect="1"/>
          </p:cNvPicPr>
          <p:nvPr/>
        </p:nvPicPr>
        <p:blipFill>
          <a:blip r:embed="rId1"/>
          <a:srcRect l="14564" r="14564" t="0" b="0"/>
          <a:stretch/>
        </p:blipFill>
        <p:spPr>
          <a:xfrm>
            <a:off x="6995160" y="914400"/>
            <a:ext cx="4709160" cy="4983480"/>
          </a:xfrm>
          <a:prstGeom prst="rect">
            <a:avLst/>
          </a:prstGeom>
        </p:spPr>
      </p:pic>
      <p:sp>
        <p:nvSpPr>
          <p:cNvPr id="11" name="Text 8"/>
          <p:cNvSpPr/>
          <p:nvPr/>
        </p:nvSpPr>
        <p:spPr>
          <a:xfrm>
            <a:off x="411480" y="6473952"/>
            <a:ext cx="658368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750" dirty="0">
                <a:solidFill>
                  <a:srgbClr val="5F6B76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Kit Docente - Lógica de Programação para Iniciantes</a:t>
            </a:r>
            <a:endParaRPr lang="en-US" sz="750" dirty="0"/>
          </a:p>
        </p:txBody>
      </p:sp>
      <p:sp>
        <p:nvSpPr>
          <p:cNvPr id="12" name="Text 9"/>
          <p:cNvSpPr/>
          <p:nvPr/>
        </p:nvSpPr>
        <p:spPr>
          <a:xfrm>
            <a:off x="11155680" y="6446520"/>
            <a:ext cx="54864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750" dirty="0">
                <a:solidFill>
                  <a:srgbClr val="5F6B76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24</a:t>
            </a:r>
            <a:endParaRPr lang="en-US" sz="750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">
    <p:bg>
      <p:bgPr>
        <a:solidFill>
          <a:srgbClr val="F6FBF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164592"/>
          </a:xfrm>
          <a:prstGeom prst="rect">
            <a:avLst/>
          </a:prstGeom>
          <a:solidFill>
            <a:srgbClr val="16A7A1"/>
          </a:solidFill>
          <a:ln w="12700">
            <a:solidFill>
              <a:srgbClr val="16A7A1"/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411480" y="320040"/>
            <a:ext cx="41148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16A7A1"/>
                </a:solidFill>
              </a:rPr>
              <a:t>Prática - Capítulo 11</a:t>
            </a:r>
            <a:endParaRPr lang="en-US" sz="900" dirty="0"/>
          </a:p>
        </p:txBody>
      </p:sp>
      <p:sp>
        <p:nvSpPr>
          <p:cNvPr id="4" name="Text 2"/>
          <p:cNvSpPr/>
          <p:nvPr/>
        </p:nvSpPr>
        <p:spPr>
          <a:xfrm>
            <a:off x="411480" y="621792"/>
            <a:ext cx="6309360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0F2F4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Atividade orientada</a:t>
            </a:r>
            <a:endParaRPr lang="en-US" sz="2800" dirty="0"/>
          </a:p>
        </p:txBody>
      </p:sp>
      <p:sp>
        <p:nvSpPr>
          <p:cNvPr id="5" name="Text 3"/>
          <p:cNvSpPr/>
          <p:nvPr/>
        </p:nvSpPr>
        <p:spPr>
          <a:xfrm>
            <a:off x="438912" y="1170432"/>
            <a:ext cx="603504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5F6B76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Modularização</a:t>
            </a:r>
            <a:endParaRPr lang="en-US" sz="1200" dirty="0"/>
          </a:p>
        </p:txBody>
      </p:sp>
      <p:sp>
        <p:nvSpPr>
          <p:cNvPr id="6" name="Text 4"/>
          <p:cNvSpPr/>
          <p:nvPr/>
        </p:nvSpPr>
        <p:spPr>
          <a:xfrm>
            <a:off x="731520" y="1828800"/>
            <a:ext cx="6675120" cy="91440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indent="0" marL="0">
              <a:buNone/>
            </a:pPr>
            <a:r>
              <a:rPr lang="en-US" sz="2200" b="1" dirty="0">
                <a:solidFill>
                  <a:srgbClr val="0F2F4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Separe um algoritmo grande em módulos: leitura, cálculo, classificação, relatório e testes.</a:t>
            </a:r>
            <a:endParaRPr lang="en-US" sz="2200" dirty="0"/>
          </a:p>
        </p:txBody>
      </p:sp>
      <p:sp>
        <p:nvSpPr>
          <p:cNvPr id="7" name="Shape 5"/>
          <p:cNvSpPr/>
          <p:nvPr/>
        </p:nvSpPr>
        <p:spPr>
          <a:xfrm>
            <a:off x="731520" y="3063240"/>
            <a:ext cx="6583680" cy="0"/>
          </a:xfrm>
          <a:prstGeom prst="line">
            <a:avLst/>
          </a:prstGeom>
          <a:noFill/>
          <a:ln w="25400">
            <a:solidFill>
              <a:srgbClr val="16A7A1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777240" y="3429000"/>
            <a:ext cx="6492240" cy="192024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r>
              <a:rPr lang="en-US" sz="1800" dirty="0">
                <a:solidFill>
                  <a:srgbClr val="0F2F4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Organização: individual, dupla ou grupo pequeno.</a:t>
            </a:r>
            <a:endParaRPr lang="en-US" sz="1800" dirty="0"/>
          </a:p>
          <a:p>
            <a:r>
              <a:rPr lang="en-US" sz="1800" dirty="0">
                <a:solidFill>
                  <a:srgbClr val="0F2F4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Produto esperado: registro do raciocínio e solução representada.</a:t>
            </a:r>
            <a:endParaRPr lang="en-US" sz="1800" dirty="0"/>
          </a:p>
          <a:p>
            <a:r>
              <a:rPr lang="en-US" sz="1800" dirty="0">
                <a:solidFill>
                  <a:srgbClr val="0F2F4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Fechamento: socializar erros comuns e caminhos alternativos.</a:t>
            </a:r>
            <a:endParaRPr lang="en-US" sz="1800" dirty="0"/>
          </a:p>
        </p:txBody>
      </p:sp>
      <p:sp>
        <p:nvSpPr>
          <p:cNvPr id="9" name="Text 7"/>
          <p:cNvSpPr/>
          <p:nvPr/>
        </p:nvSpPr>
        <p:spPr>
          <a:xfrm>
            <a:off x="8229600" y="1737360"/>
            <a:ext cx="292608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16A7A1"/>
                </a:solidFill>
              </a:rPr>
              <a:t>Sugestão de avaliação</a:t>
            </a:r>
            <a:endParaRPr lang="en-US" sz="1400" dirty="0"/>
          </a:p>
        </p:txBody>
      </p:sp>
      <p:sp>
        <p:nvSpPr>
          <p:cNvPr id="10" name="Text 8"/>
          <p:cNvSpPr/>
          <p:nvPr/>
        </p:nvSpPr>
        <p:spPr>
          <a:xfrm>
            <a:off x="8229600" y="2240280"/>
            <a:ext cx="3108960" cy="228600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r>
              <a:rPr lang="en-US" sz="1600" dirty="0">
                <a:solidFill>
                  <a:srgbClr val="0F2F4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Clareza da lógica.</a:t>
            </a:r>
            <a:endParaRPr lang="en-US" sz="1600" dirty="0"/>
          </a:p>
          <a:p>
            <a:r>
              <a:rPr lang="en-US" sz="1600" dirty="0">
                <a:solidFill>
                  <a:srgbClr val="0F2F4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Representação adequada.</a:t>
            </a:r>
            <a:endParaRPr lang="en-US" sz="1600" dirty="0"/>
          </a:p>
          <a:p>
            <a:r>
              <a:rPr lang="en-US" sz="1600" dirty="0">
                <a:solidFill>
                  <a:srgbClr val="0F2F4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Teste ou justificativa.</a:t>
            </a:r>
            <a:endParaRPr lang="en-US" sz="1600" dirty="0"/>
          </a:p>
          <a:p>
            <a:r>
              <a:rPr lang="en-US" sz="1600" dirty="0">
                <a:solidFill>
                  <a:srgbClr val="0F2F4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Melhoria após feedback.</a:t>
            </a:r>
            <a:endParaRPr lang="en-US" sz="1600" dirty="0"/>
          </a:p>
        </p:txBody>
      </p:sp>
      <p:sp>
        <p:nvSpPr>
          <p:cNvPr id="11" name="Text 9"/>
          <p:cNvSpPr/>
          <p:nvPr/>
        </p:nvSpPr>
        <p:spPr>
          <a:xfrm>
            <a:off x="411480" y="6473952"/>
            <a:ext cx="658368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750" dirty="0">
                <a:solidFill>
                  <a:srgbClr val="5F6B76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Kit Docente - Lógica de Programação para Iniciantes</a:t>
            </a:r>
            <a:endParaRPr lang="en-US" sz="750" dirty="0"/>
          </a:p>
        </p:txBody>
      </p:sp>
      <p:sp>
        <p:nvSpPr>
          <p:cNvPr id="12" name="Text 10"/>
          <p:cNvSpPr/>
          <p:nvPr/>
        </p:nvSpPr>
        <p:spPr>
          <a:xfrm>
            <a:off x="11155680" y="6446520"/>
            <a:ext cx="54864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750" dirty="0">
                <a:solidFill>
                  <a:srgbClr val="5F6B76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25</a:t>
            </a:r>
            <a:endParaRPr lang="en-US" sz="750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">
    <p:bg>
      <p:bgPr>
        <a:solidFill>
          <a:srgbClr val="F6FBF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164592"/>
          </a:xfrm>
          <a:prstGeom prst="rect">
            <a:avLst/>
          </a:prstGeom>
          <a:solidFill>
            <a:srgbClr val="16A7A1"/>
          </a:solidFill>
          <a:ln w="12700">
            <a:solidFill>
              <a:srgbClr val="16A7A1"/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411480" y="320040"/>
            <a:ext cx="41148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16A7A1"/>
                </a:solidFill>
              </a:rPr>
              <a:t>Capítulo 12</a:t>
            </a:r>
            <a:endParaRPr lang="en-US" sz="900" dirty="0"/>
          </a:p>
        </p:txBody>
      </p:sp>
      <p:sp>
        <p:nvSpPr>
          <p:cNvPr id="4" name="Text 2"/>
          <p:cNvSpPr/>
          <p:nvPr/>
        </p:nvSpPr>
        <p:spPr>
          <a:xfrm>
            <a:off x="411480" y="621792"/>
            <a:ext cx="6309360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0F2F4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Testes, Erros e boas práticas</a:t>
            </a:r>
            <a:endParaRPr lang="en-US" sz="2800" dirty="0"/>
          </a:p>
        </p:txBody>
      </p:sp>
      <p:sp>
        <p:nvSpPr>
          <p:cNvPr id="5" name="Text 3"/>
          <p:cNvSpPr/>
          <p:nvPr/>
        </p:nvSpPr>
        <p:spPr>
          <a:xfrm>
            <a:off x="438912" y="1170432"/>
            <a:ext cx="603504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5F6B76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Conceito central para condução da aula</a:t>
            </a:r>
            <a:endParaRPr lang="en-US" sz="1200" dirty="0"/>
          </a:p>
        </p:txBody>
      </p:sp>
      <p:sp>
        <p:nvSpPr>
          <p:cNvPr id="6" name="Text 4"/>
          <p:cNvSpPr/>
          <p:nvPr/>
        </p:nvSpPr>
        <p:spPr>
          <a:xfrm>
            <a:off x="548640" y="1828800"/>
            <a:ext cx="5257800" cy="233172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r>
              <a:rPr lang="en-US" sz="1900" dirty="0">
                <a:solidFill>
                  <a:srgbClr val="0F2F4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Teste de mesa revela erros antes da implementação.</a:t>
            </a:r>
            <a:endParaRPr lang="en-US" sz="1900" dirty="0"/>
          </a:p>
          <a:p>
            <a:r>
              <a:rPr lang="en-US" sz="1900" dirty="0">
                <a:solidFill>
                  <a:srgbClr val="0F2F4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Nomes claros facilitam manutenção.</a:t>
            </a:r>
            <a:endParaRPr lang="en-US" sz="1900" dirty="0"/>
          </a:p>
          <a:p>
            <a:r>
              <a:rPr lang="en-US" sz="1900" dirty="0">
                <a:solidFill>
                  <a:srgbClr val="0F2F4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Revisar é parte do processo de aprender.</a:t>
            </a:r>
            <a:endParaRPr lang="en-US" sz="1900" dirty="0"/>
          </a:p>
        </p:txBody>
      </p:sp>
      <p:sp>
        <p:nvSpPr>
          <p:cNvPr id="7" name="Shape 5"/>
          <p:cNvSpPr/>
          <p:nvPr/>
        </p:nvSpPr>
        <p:spPr>
          <a:xfrm>
            <a:off x="548640" y="4617720"/>
            <a:ext cx="5074920" cy="0"/>
          </a:xfrm>
          <a:prstGeom prst="line">
            <a:avLst/>
          </a:prstGeom>
          <a:noFill/>
          <a:ln w="25400">
            <a:solidFill>
              <a:srgbClr val="F28C28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548640" y="4800600"/>
            <a:ext cx="320040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16A7A1"/>
                </a:solidFill>
              </a:rPr>
              <a:t>Pergunta de abertura</a:t>
            </a:r>
            <a:endParaRPr lang="en-US" sz="1200" dirty="0"/>
          </a:p>
        </p:txBody>
      </p:sp>
      <p:sp>
        <p:nvSpPr>
          <p:cNvPr id="9" name="Text 7"/>
          <p:cNvSpPr/>
          <p:nvPr/>
        </p:nvSpPr>
        <p:spPr>
          <a:xfrm>
            <a:off x="548640" y="5074920"/>
            <a:ext cx="521208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700" dirty="0">
                <a:solidFill>
                  <a:srgbClr val="0F2F4F"/>
                </a:solidFill>
              </a:rPr>
              <a:t>Que problema real este conceito ajuda o aluno a resolver?</a:t>
            </a:r>
            <a:endParaRPr lang="en-US" sz="1700" dirty="0"/>
          </a:p>
        </p:txBody>
      </p:sp>
      <p:pic>
        <p:nvPicPr>
          <p:cNvPr id="10" name="Image 0" descr="/mnt/data/estudo_e_aprendizado_fluxo_gráfico.png">    </p:cNvPr>
          <p:cNvPicPr>
            <a:picLocks noChangeAspect="1"/>
          </p:cNvPicPr>
          <p:nvPr/>
        </p:nvPicPr>
        <p:blipFill>
          <a:blip r:embed="rId1"/>
          <a:srcRect l="14564" r="14564" t="0" b="0"/>
          <a:stretch/>
        </p:blipFill>
        <p:spPr>
          <a:xfrm>
            <a:off x="6995160" y="914400"/>
            <a:ext cx="4709160" cy="4983480"/>
          </a:xfrm>
          <a:prstGeom prst="rect">
            <a:avLst/>
          </a:prstGeom>
        </p:spPr>
      </p:pic>
      <p:sp>
        <p:nvSpPr>
          <p:cNvPr id="11" name="Text 8"/>
          <p:cNvSpPr/>
          <p:nvPr/>
        </p:nvSpPr>
        <p:spPr>
          <a:xfrm>
            <a:off x="411480" y="6473952"/>
            <a:ext cx="658368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750" dirty="0">
                <a:solidFill>
                  <a:srgbClr val="5F6B76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Kit Docente - Lógica de Programação para Iniciantes</a:t>
            </a:r>
            <a:endParaRPr lang="en-US" sz="750" dirty="0"/>
          </a:p>
        </p:txBody>
      </p:sp>
      <p:sp>
        <p:nvSpPr>
          <p:cNvPr id="12" name="Text 9"/>
          <p:cNvSpPr/>
          <p:nvPr/>
        </p:nvSpPr>
        <p:spPr>
          <a:xfrm>
            <a:off x="11155680" y="6446520"/>
            <a:ext cx="54864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750" dirty="0">
                <a:solidFill>
                  <a:srgbClr val="5F6B76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26</a:t>
            </a:r>
            <a:endParaRPr lang="en-US" sz="750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">
    <p:bg>
      <p:bgPr>
        <a:solidFill>
          <a:srgbClr val="F6FBF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164592"/>
          </a:xfrm>
          <a:prstGeom prst="rect">
            <a:avLst/>
          </a:prstGeom>
          <a:solidFill>
            <a:srgbClr val="16A7A1"/>
          </a:solidFill>
          <a:ln w="12700">
            <a:solidFill>
              <a:srgbClr val="16A7A1"/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411480" y="320040"/>
            <a:ext cx="41148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16A7A1"/>
                </a:solidFill>
              </a:rPr>
              <a:t>Prática - Capítulo 12</a:t>
            </a:r>
            <a:endParaRPr lang="en-US" sz="900" dirty="0"/>
          </a:p>
        </p:txBody>
      </p:sp>
      <p:sp>
        <p:nvSpPr>
          <p:cNvPr id="4" name="Text 2"/>
          <p:cNvSpPr/>
          <p:nvPr/>
        </p:nvSpPr>
        <p:spPr>
          <a:xfrm>
            <a:off x="411480" y="621792"/>
            <a:ext cx="6309360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0F2F4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Atividade orientada</a:t>
            </a:r>
            <a:endParaRPr lang="en-US" sz="2800" dirty="0"/>
          </a:p>
        </p:txBody>
      </p:sp>
      <p:sp>
        <p:nvSpPr>
          <p:cNvPr id="5" name="Text 3"/>
          <p:cNvSpPr/>
          <p:nvPr/>
        </p:nvSpPr>
        <p:spPr>
          <a:xfrm>
            <a:off x="438912" y="1170432"/>
            <a:ext cx="603504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5F6B76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Testes, Erros e boas práticas</a:t>
            </a:r>
            <a:endParaRPr lang="en-US" sz="1200" dirty="0"/>
          </a:p>
        </p:txBody>
      </p:sp>
      <p:sp>
        <p:nvSpPr>
          <p:cNvPr id="6" name="Text 4"/>
          <p:cNvSpPr/>
          <p:nvPr/>
        </p:nvSpPr>
        <p:spPr>
          <a:xfrm>
            <a:off x="731520" y="1828800"/>
            <a:ext cx="6675120" cy="91440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indent="0" marL="0">
              <a:buNone/>
            </a:pPr>
            <a:r>
              <a:rPr lang="en-US" sz="2200" b="1" dirty="0">
                <a:solidFill>
                  <a:srgbClr val="0F2F4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Analise um algoritmo com erros propositais, corrija e registre os casos de teste usados.</a:t>
            </a:r>
            <a:endParaRPr lang="en-US" sz="2200" dirty="0"/>
          </a:p>
        </p:txBody>
      </p:sp>
      <p:sp>
        <p:nvSpPr>
          <p:cNvPr id="7" name="Shape 5"/>
          <p:cNvSpPr/>
          <p:nvPr/>
        </p:nvSpPr>
        <p:spPr>
          <a:xfrm>
            <a:off x="731520" y="3063240"/>
            <a:ext cx="6583680" cy="0"/>
          </a:xfrm>
          <a:prstGeom prst="line">
            <a:avLst/>
          </a:prstGeom>
          <a:noFill/>
          <a:ln w="25400">
            <a:solidFill>
              <a:srgbClr val="16A7A1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777240" y="3429000"/>
            <a:ext cx="6492240" cy="192024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r>
              <a:rPr lang="en-US" sz="1800" dirty="0">
                <a:solidFill>
                  <a:srgbClr val="0F2F4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Organização: individual, dupla ou grupo pequeno.</a:t>
            </a:r>
            <a:endParaRPr lang="en-US" sz="1800" dirty="0"/>
          </a:p>
          <a:p>
            <a:r>
              <a:rPr lang="en-US" sz="1800" dirty="0">
                <a:solidFill>
                  <a:srgbClr val="0F2F4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Produto esperado: registro do raciocínio e solução representada.</a:t>
            </a:r>
            <a:endParaRPr lang="en-US" sz="1800" dirty="0"/>
          </a:p>
          <a:p>
            <a:r>
              <a:rPr lang="en-US" sz="1800" dirty="0">
                <a:solidFill>
                  <a:srgbClr val="0F2F4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Fechamento: socializar erros comuns e caminhos alternativos.</a:t>
            </a:r>
            <a:endParaRPr lang="en-US" sz="1800" dirty="0"/>
          </a:p>
        </p:txBody>
      </p:sp>
      <p:sp>
        <p:nvSpPr>
          <p:cNvPr id="9" name="Text 7"/>
          <p:cNvSpPr/>
          <p:nvPr/>
        </p:nvSpPr>
        <p:spPr>
          <a:xfrm>
            <a:off x="8229600" y="1737360"/>
            <a:ext cx="292608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16A7A1"/>
                </a:solidFill>
              </a:rPr>
              <a:t>Sugestão de avaliação</a:t>
            </a:r>
            <a:endParaRPr lang="en-US" sz="1400" dirty="0"/>
          </a:p>
        </p:txBody>
      </p:sp>
      <p:sp>
        <p:nvSpPr>
          <p:cNvPr id="10" name="Text 8"/>
          <p:cNvSpPr/>
          <p:nvPr/>
        </p:nvSpPr>
        <p:spPr>
          <a:xfrm>
            <a:off x="8229600" y="2240280"/>
            <a:ext cx="3108960" cy="228600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r>
              <a:rPr lang="en-US" sz="1600" dirty="0">
                <a:solidFill>
                  <a:srgbClr val="0F2F4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Clareza da lógica.</a:t>
            </a:r>
            <a:endParaRPr lang="en-US" sz="1600" dirty="0"/>
          </a:p>
          <a:p>
            <a:r>
              <a:rPr lang="en-US" sz="1600" dirty="0">
                <a:solidFill>
                  <a:srgbClr val="0F2F4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Representação adequada.</a:t>
            </a:r>
            <a:endParaRPr lang="en-US" sz="1600" dirty="0"/>
          </a:p>
          <a:p>
            <a:r>
              <a:rPr lang="en-US" sz="1600" dirty="0">
                <a:solidFill>
                  <a:srgbClr val="0F2F4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Teste ou justificativa.</a:t>
            </a:r>
            <a:endParaRPr lang="en-US" sz="1600" dirty="0"/>
          </a:p>
          <a:p>
            <a:r>
              <a:rPr lang="en-US" sz="1600" dirty="0">
                <a:solidFill>
                  <a:srgbClr val="0F2F4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Melhoria após feedback.</a:t>
            </a:r>
            <a:endParaRPr lang="en-US" sz="1600" dirty="0"/>
          </a:p>
        </p:txBody>
      </p:sp>
      <p:sp>
        <p:nvSpPr>
          <p:cNvPr id="11" name="Text 9"/>
          <p:cNvSpPr/>
          <p:nvPr/>
        </p:nvSpPr>
        <p:spPr>
          <a:xfrm>
            <a:off x="411480" y="6473952"/>
            <a:ext cx="658368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750" dirty="0">
                <a:solidFill>
                  <a:srgbClr val="5F6B76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Kit Docente - Lógica de Programação para Iniciantes</a:t>
            </a:r>
            <a:endParaRPr lang="en-US" sz="750" dirty="0"/>
          </a:p>
        </p:txBody>
      </p:sp>
      <p:sp>
        <p:nvSpPr>
          <p:cNvPr id="12" name="Text 10"/>
          <p:cNvSpPr/>
          <p:nvPr/>
        </p:nvSpPr>
        <p:spPr>
          <a:xfrm>
            <a:off x="11155680" y="6446520"/>
            <a:ext cx="54864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750" dirty="0">
                <a:solidFill>
                  <a:srgbClr val="5F6B76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27</a:t>
            </a:r>
            <a:endParaRPr lang="en-US" sz="750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">
    <p:bg>
      <p:bgPr>
        <a:solidFill>
          <a:srgbClr val="F6FBF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164592"/>
          </a:xfrm>
          <a:prstGeom prst="rect">
            <a:avLst/>
          </a:prstGeom>
          <a:solidFill>
            <a:srgbClr val="16A7A1"/>
          </a:solidFill>
          <a:ln w="12700">
            <a:solidFill>
              <a:srgbClr val="16A7A1"/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411480" y="320040"/>
            <a:ext cx="41148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16A7A1"/>
                </a:solidFill>
              </a:rPr>
              <a:t>Capítulo 13</a:t>
            </a:r>
            <a:endParaRPr lang="en-US" sz="900" dirty="0"/>
          </a:p>
        </p:txBody>
      </p:sp>
      <p:sp>
        <p:nvSpPr>
          <p:cNvPr id="4" name="Text 2"/>
          <p:cNvSpPr/>
          <p:nvPr/>
        </p:nvSpPr>
        <p:spPr>
          <a:xfrm>
            <a:off x="411480" y="621792"/>
            <a:ext cx="6309360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0F2F4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Projeto final</a:t>
            </a:r>
            <a:endParaRPr lang="en-US" sz="2800" dirty="0"/>
          </a:p>
        </p:txBody>
      </p:sp>
      <p:sp>
        <p:nvSpPr>
          <p:cNvPr id="5" name="Text 3"/>
          <p:cNvSpPr/>
          <p:nvPr/>
        </p:nvSpPr>
        <p:spPr>
          <a:xfrm>
            <a:off x="438912" y="1170432"/>
            <a:ext cx="603504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5F6B76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Conceito central para condução da aula</a:t>
            </a:r>
            <a:endParaRPr lang="en-US" sz="1200" dirty="0"/>
          </a:p>
        </p:txBody>
      </p:sp>
      <p:sp>
        <p:nvSpPr>
          <p:cNvPr id="6" name="Text 4"/>
          <p:cNvSpPr/>
          <p:nvPr/>
        </p:nvSpPr>
        <p:spPr>
          <a:xfrm>
            <a:off x="548640" y="1828800"/>
            <a:ext cx="5257800" cy="233172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r>
              <a:rPr lang="en-US" sz="1900" dirty="0">
                <a:solidFill>
                  <a:srgbClr val="0F2F4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Integre todos os conceitos estudados.</a:t>
            </a:r>
            <a:endParaRPr lang="en-US" sz="1900" dirty="0"/>
          </a:p>
          <a:p>
            <a:r>
              <a:rPr lang="en-US" sz="1900" dirty="0">
                <a:solidFill>
                  <a:srgbClr val="0F2F4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Documente a lógica e os testes.</a:t>
            </a:r>
            <a:endParaRPr lang="en-US" sz="1900" dirty="0"/>
          </a:p>
          <a:p>
            <a:r>
              <a:rPr lang="en-US" sz="1900" dirty="0">
                <a:solidFill>
                  <a:srgbClr val="0F2F4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Apresente decisões, dificuldades e melhorias.</a:t>
            </a:r>
            <a:endParaRPr lang="en-US" sz="1900" dirty="0"/>
          </a:p>
        </p:txBody>
      </p:sp>
      <p:sp>
        <p:nvSpPr>
          <p:cNvPr id="7" name="Shape 5"/>
          <p:cNvSpPr/>
          <p:nvPr/>
        </p:nvSpPr>
        <p:spPr>
          <a:xfrm>
            <a:off x="548640" y="4617720"/>
            <a:ext cx="5074920" cy="0"/>
          </a:xfrm>
          <a:prstGeom prst="line">
            <a:avLst/>
          </a:prstGeom>
          <a:noFill/>
          <a:ln w="25400">
            <a:solidFill>
              <a:srgbClr val="F28C28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548640" y="4800600"/>
            <a:ext cx="320040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16A7A1"/>
                </a:solidFill>
              </a:rPr>
              <a:t>Pergunta de abertura</a:t>
            </a:r>
            <a:endParaRPr lang="en-US" sz="1200" dirty="0"/>
          </a:p>
        </p:txBody>
      </p:sp>
      <p:sp>
        <p:nvSpPr>
          <p:cNvPr id="9" name="Text 7"/>
          <p:cNvSpPr/>
          <p:nvPr/>
        </p:nvSpPr>
        <p:spPr>
          <a:xfrm>
            <a:off x="548640" y="5074920"/>
            <a:ext cx="521208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700" dirty="0">
                <a:solidFill>
                  <a:srgbClr val="0F2F4F"/>
                </a:solidFill>
              </a:rPr>
              <a:t>Que problema real este conceito ajuda o aluno a resolver?</a:t>
            </a:r>
            <a:endParaRPr lang="en-US" sz="1700" dirty="0"/>
          </a:p>
        </p:txBody>
      </p:sp>
      <p:pic>
        <p:nvPicPr>
          <p:cNvPr id="10" name="Image 0" descr="/mnt/data/apresentação_de_projeto_na_sala_de_aula.png">    </p:cNvPr>
          <p:cNvPicPr>
            <a:picLocks noChangeAspect="1"/>
          </p:cNvPicPr>
          <p:nvPr/>
        </p:nvPicPr>
        <p:blipFill>
          <a:blip r:embed="rId1"/>
          <a:srcRect l="14564" r="14564" t="0" b="0"/>
          <a:stretch/>
        </p:blipFill>
        <p:spPr>
          <a:xfrm>
            <a:off x="6995160" y="914400"/>
            <a:ext cx="4709160" cy="4983480"/>
          </a:xfrm>
          <a:prstGeom prst="rect">
            <a:avLst/>
          </a:prstGeom>
        </p:spPr>
      </p:pic>
      <p:sp>
        <p:nvSpPr>
          <p:cNvPr id="11" name="Text 8"/>
          <p:cNvSpPr/>
          <p:nvPr/>
        </p:nvSpPr>
        <p:spPr>
          <a:xfrm>
            <a:off x="411480" y="6473952"/>
            <a:ext cx="658368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750" dirty="0">
                <a:solidFill>
                  <a:srgbClr val="5F6B76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Kit Docente - Lógica de Programação para Iniciantes</a:t>
            </a:r>
            <a:endParaRPr lang="en-US" sz="750" dirty="0"/>
          </a:p>
        </p:txBody>
      </p:sp>
      <p:sp>
        <p:nvSpPr>
          <p:cNvPr id="12" name="Text 9"/>
          <p:cNvSpPr/>
          <p:nvPr/>
        </p:nvSpPr>
        <p:spPr>
          <a:xfrm>
            <a:off x="11155680" y="6446520"/>
            <a:ext cx="54864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750" dirty="0">
                <a:solidFill>
                  <a:srgbClr val="5F6B76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28</a:t>
            </a:r>
            <a:endParaRPr lang="en-US" sz="750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">
    <p:bg>
      <p:bgPr>
        <a:solidFill>
          <a:srgbClr val="F6FBF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164592"/>
          </a:xfrm>
          <a:prstGeom prst="rect">
            <a:avLst/>
          </a:prstGeom>
          <a:solidFill>
            <a:srgbClr val="16A7A1"/>
          </a:solidFill>
          <a:ln w="12700">
            <a:solidFill>
              <a:srgbClr val="16A7A1"/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411480" y="320040"/>
            <a:ext cx="41148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16A7A1"/>
                </a:solidFill>
              </a:rPr>
              <a:t>Prática - Capítulo 13</a:t>
            </a:r>
            <a:endParaRPr lang="en-US" sz="900" dirty="0"/>
          </a:p>
        </p:txBody>
      </p:sp>
      <p:sp>
        <p:nvSpPr>
          <p:cNvPr id="4" name="Text 2"/>
          <p:cNvSpPr/>
          <p:nvPr/>
        </p:nvSpPr>
        <p:spPr>
          <a:xfrm>
            <a:off x="411480" y="621792"/>
            <a:ext cx="6309360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0F2F4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Atividade orientada</a:t>
            </a:r>
            <a:endParaRPr lang="en-US" sz="2800" dirty="0"/>
          </a:p>
        </p:txBody>
      </p:sp>
      <p:sp>
        <p:nvSpPr>
          <p:cNvPr id="5" name="Text 3"/>
          <p:cNvSpPr/>
          <p:nvPr/>
        </p:nvSpPr>
        <p:spPr>
          <a:xfrm>
            <a:off x="438912" y="1170432"/>
            <a:ext cx="603504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5F6B76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Projeto final</a:t>
            </a:r>
            <a:endParaRPr lang="en-US" sz="1200" dirty="0"/>
          </a:p>
        </p:txBody>
      </p:sp>
      <p:sp>
        <p:nvSpPr>
          <p:cNvPr id="6" name="Text 4"/>
          <p:cNvSpPr/>
          <p:nvPr/>
        </p:nvSpPr>
        <p:spPr>
          <a:xfrm>
            <a:off x="731520" y="1828800"/>
            <a:ext cx="6675120" cy="91440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indent="0" marL="0">
              <a:buNone/>
            </a:pPr>
            <a:r>
              <a:rPr lang="en-US" sz="2200" b="1" dirty="0">
                <a:solidFill>
                  <a:srgbClr val="0F2F4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Desenvolva o sistema acadêmico simplificado com cadastro, notas, médias, situação e relatório.</a:t>
            </a:r>
            <a:endParaRPr lang="en-US" sz="2200" dirty="0"/>
          </a:p>
        </p:txBody>
      </p:sp>
      <p:sp>
        <p:nvSpPr>
          <p:cNvPr id="7" name="Shape 5"/>
          <p:cNvSpPr/>
          <p:nvPr/>
        </p:nvSpPr>
        <p:spPr>
          <a:xfrm>
            <a:off x="731520" y="3063240"/>
            <a:ext cx="6583680" cy="0"/>
          </a:xfrm>
          <a:prstGeom prst="line">
            <a:avLst/>
          </a:prstGeom>
          <a:noFill/>
          <a:ln w="25400">
            <a:solidFill>
              <a:srgbClr val="16A7A1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777240" y="3429000"/>
            <a:ext cx="6492240" cy="192024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r>
              <a:rPr lang="en-US" sz="1800" dirty="0">
                <a:solidFill>
                  <a:srgbClr val="0F2F4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Organização: individual, dupla ou grupo pequeno.</a:t>
            </a:r>
            <a:endParaRPr lang="en-US" sz="1800" dirty="0"/>
          </a:p>
          <a:p>
            <a:r>
              <a:rPr lang="en-US" sz="1800" dirty="0">
                <a:solidFill>
                  <a:srgbClr val="0F2F4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Produto esperado: registro do raciocínio e solução representada.</a:t>
            </a:r>
            <a:endParaRPr lang="en-US" sz="1800" dirty="0"/>
          </a:p>
          <a:p>
            <a:r>
              <a:rPr lang="en-US" sz="1800" dirty="0">
                <a:solidFill>
                  <a:srgbClr val="0F2F4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Fechamento: socializar erros comuns e caminhos alternativos.</a:t>
            </a:r>
            <a:endParaRPr lang="en-US" sz="1800" dirty="0"/>
          </a:p>
        </p:txBody>
      </p:sp>
      <p:sp>
        <p:nvSpPr>
          <p:cNvPr id="9" name="Text 7"/>
          <p:cNvSpPr/>
          <p:nvPr/>
        </p:nvSpPr>
        <p:spPr>
          <a:xfrm>
            <a:off x="8229600" y="1737360"/>
            <a:ext cx="292608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16A7A1"/>
                </a:solidFill>
              </a:rPr>
              <a:t>Sugestão de avaliação</a:t>
            </a:r>
            <a:endParaRPr lang="en-US" sz="1400" dirty="0"/>
          </a:p>
        </p:txBody>
      </p:sp>
      <p:sp>
        <p:nvSpPr>
          <p:cNvPr id="10" name="Text 8"/>
          <p:cNvSpPr/>
          <p:nvPr/>
        </p:nvSpPr>
        <p:spPr>
          <a:xfrm>
            <a:off x="8229600" y="2240280"/>
            <a:ext cx="3108960" cy="228600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r>
              <a:rPr lang="en-US" sz="1600" dirty="0">
                <a:solidFill>
                  <a:srgbClr val="0F2F4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Clareza da lógica.</a:t>
            </a:r>
            <a:endParaRPr lang="en-US" sz="1600" dirty="0"/>
          </a:p>
          <a:p>
            <a:r>
              <a:rPr lang="en-US" sz="1600" dirty="0">
                <a:solidFill>
                  <a:srgbClr val="0F2F4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Representação adequada.</a:t>
            </a:r>
            <a:endParaRPr lang="en-US" sz="1600" dirty="0"/>
          </a:p>
          <a:p>
            <a:r>
              <a:rPr lang="en-US" sz="1600" dirty="0">
                <a:solidFill>
                  <a:srgbClr val="0F2F4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Teste ou justificativa.</a:t>
            </a:r>
            <a:endParaRPr lang="en-US" sz="1600" dirty="0"/>
          </a:p>
          <a:p>
            <a:r>
              <a:rPr lang="en-US" sz="1600" dirty="0">
                <a:solidFill>
                  <a:srgbClr val="0F2F4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Melhoria após feedback.</a:t>
            </a:r>
            <a:endParaRPr lang="en-US" sz="1600" dirty="0"/>
          </a:p>
        </p:txBody>
      </p:sp>
      <p:sp>
        <p:nvSpPr>
          <p:cNvPr id="11" name="Text 9"/>
          <p:cNvSpPr/>
          <p:nvPr/>
        </p:nvSpPr>
        <p:spPr>
          <a:xfrm>
            <a:off x="411480" y="6473952"/>
            <a:ext cx="658368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750" dirty="0">
                <a:solidFill>
                  <a:srgbClr val="5F6B76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Kit Docente - Lógica de Programação para Iniciantes</a:t>
            </a:r>
            <a:endParaRPr lang="en-US" sz="750" dirty="0"/>
          </a:p>
        </p:txBody>
      </p:sp>
      <p:sp>
        <p:nvSpPr>
          <p:cNvPr id="12" name="Text 10"/>
          <p:cNvSpPr/>
          <p:nvPr/>
        </p:nvSpPr>
        <p:spPr>
          <a:xfrm>
            <a:off x="11155680" y="6446520"/>
            <a:ext cx="54864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750" dirty="0">
                <a:solidFill>
                  <a:srgbClr val="5F6B76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29</a:t>
            </a:r>
            <a:endParaRPr lang="en-US" sz="75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F6FBF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164592"/>
          </a:xfrm>
          <a:prstGeom prst="rect">
            <a:avLst/>
          </a:prstGeom>
          <a:solidFill>
            <a:srgbClr val="16A7A1"/>
          </a:solidFill>
          <a:ln w="12700">
            <a:solidFill>
              <a:srgbClr val="16A7A1"/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411480" y="320040"/>
            <a:ext cx="41148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16A7A1"/>
                </a:solidFill>
              </a:rPr>
              <a:t>Mapa da apostila</a:t>
            </a:r>
            <a:endParaRPr lang="en-US" sz="900" dirty="0"/>
          </a:p>
        </p:txBody>
      </p:sp>
      <p:sp>
        <p:nvSpPr>
          <p:cNvPr id="4" name="Text 2"/>
          <p:cNvSpPr/>
          <p:nvPr/>
        </p:nvSpPr>
        <p:spPr>
          <a:xfrm>
            <a:off x="411480" y="621792"/>
            <a:ext cx="6309360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0F2F4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Jornada de aprendizagem</a:t>
            </a:r>
            <a:endParaRPr lang="en-US" sz="2800" dirty="0"/>
          </a:p>
        </p:txBody>
      </p:sp>
      <p:sp>
        <p:nvSpPr>
          <p:cNvPr id="5" name="Text 3"/>
          <p:cNvSpPr/>
          <p:nvPr/>
        </p:nvSpPr>
        <p:spPr>
          <a:xfrm>
            <a:off x="438912" y="1170432"/>
            <a:ext cx="603504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5F6B76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Do raciocínio inicial ao projeto final</a:t>
            </a:r>
            <a:endParaRPr lang="en-US" sz="1200" dirty="0"/>
          </a:p>
        </p:txBody>
      </p:sp>
      <p:sp>
        <p:nvSpPr>
          <p:cNvPr id="6" name="Text 4"/>
          <p:cNvSpPr/>
          <p:nvPr/>
        </p:nvSpPr>
        <p:spPr>
          <a:xfrm>
            <a:off x="640080" y="1920240"/>
            <a:ext cx="10789920" cy="1645920"/>
          </a:xfrm>
          <a:prstGeom prst="rect">
            <a:avLst/>
          </a:prstGeom>
          <a:noFill/>
          <a:ln/>
        </p:spPr>
        <p:txBody>
          <a:bodyPr wrap="square" lIns="1270" tIns="1270" rIns="1270" bIns="1270" rtlCol="0" anchor="ctr">
            <a:normAutofit/>
          </a:bodyPr>
          <a:lstStyle/>
          <a:p>
            <a:pPr indent="0" marL="0">
              <a:buNone/>
            </a:pPr>
            <a:r>
              <a:rPr lang="en-US" sz="2100" b="1" dirty="0">
                <a:solidFill>
                  <a:srgbClr val="0F2F4F"/>
                </a:solidFill>
              </a:rPr>
              <a:t>1. Pensar  →  2. Linguagem natural  →  3. Fluxograma  →  4. Pseudocódigo  →  5. Dados  →  6. Operadores  →  7. EPS  →  8. Condições  →  9. Repetições  →  10. Vetores/Matrizes  →  11. Modularização  →  12. Testes  →  13. Projeto</a:t>
            </a:r>
            <a:endParaRPr lang="en-US" sz="2100" dirty="0"/>
          </a:p>
        </p:txBody>
      </p:sp>
      <p:sp>
        <p:nvSpPr>
          <p:cNvPr id="7" name="Text 5"/>
          <p:cNvSpPr/>
          <p:nvPr/>
        </p:nvSpPr>
        <p:spPr>
          <a:xfrm>
            <a:off x="822960" y="4206240"/>
            <a:ext cx="987552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000" dirty="0">
                <a:solidFill>
                  <a:srgbClr val="5F6B76"/>
                </a:solidFill>
              </a:rPr>
              <a:t>Estratégia docente: cada capítulo deve terminar com uma evidência de aprendizagem que possa ser revisada pelo professor.</a:t>
            </a:r>
            <a:endParaRPr lang="en-US" sz="2000" dirty="0"/>
          </a:p>
        </p:txBody>
      </p:sp>
      <p:sp>
        <p:nvSpPr>
          <p:cNvPr id="8" name="Text 6"/>
          <p:cNvSpPr/>
          <p:nvPr/>
        </p:nvSpPr>
        <p:spPr>
          <a:xfrm>
            <a:off x="411480" y="6473952"/>
            <a:ext cx="658368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750" dirty="0">
                <a:solidFill>
                  <a:srgbClr val="5F6B76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Kit Docente - Lógica de Programação para Iniciantes</a:t>
            </a:r>
            <a:endParaRPr lang="en-US" sz="750" dirty="0"/>
          </a:p>
        </p:txBody>
      </p:sp>
      <p:sp>
        <p:nvSpPr>
          <p:cNvPr id="9" name="Text 7"/>
          <p:cNvSpPr/>
          <p:nvPr/>
        </p:nvSpPr>
        <p:spPr>
          <a:xfrm>
            <a:off x="11155680" y="6446520"/>
            <a:ext cx="54864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750" dirty="0">
                <a:solidFill>
                  <a:srgbClr val="5F6B76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3</a:t>
            </a:r>
            <a:endParaRPr lang="en-US" sz="750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">
    <p:bg>
      <p:bgPr>
        <a:solidFill>
          <a:srgbClr val="F6FBF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164592"/>
          </a:xfrm>
          <a:prstGeom prst="rect">
            <a:avLst/>
          </a:prstGeom>
          <a:solidFill>
            <a:srgbClr val="16A7A1"/>
          </a:solidFill>
          <a:ln w="12700">
            <a:solidFill>
              <a:srgbClr val="16A7A1"/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411480" y="320040"/>
            <a:ext cx="41148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16A7A1"/>
                </a:solidFill>
              </a:rPr>
              <a:t>Avaliação</a:t>
            </a:r>
            <a:endParaRPr lang="en-US" sz="900" dirty="0"/>
          </a:p>
        </p:txBody>
      </p:sp>
      <p:sp>
        <p:nvSpPr>
          <p:cNvPr id="4" name="Text 2"/>
          <p:cNvSpPr/>
          <p:nvPr/>
        </p:nvSpPr>
        <p:spPr>
          <a:xfrm>
            <a:off x="411480" y="621792"/>
            <a:ext cx="6309360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0F2F4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Critérios avaliativos sugeridos</a:t>
            </a:r>
            <a:endParaRPr lang="en-US" sz="2800" dirty="0"/>
          </a:p>
        </p:txBody>
      </p:sp>
      <p:sp>
        <p:nvSpPr>
          <p:cNvPr id="5" name="Text 3"/>
          <p:cNvSpPr/>
          <p:nvPr/>
        </p:nvSpPr>
        <p:spPr>
          <a:xfrm>
            <a:off x="438912" y="1170432"/>
            <a:ext cx="603504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5F6B76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Transparência para o aluno e consistência para o professor</a:t>
            </a:r>
            <a:endParaRPr lang="en-US" sz="1200" dirty="0"/>
          </a:p>
        </p:txBody>
      </p:sp>
      <p:sp>
        <p:nvSpPr>
          <p:cNvPr id="6" name="Text 4"/>
          <p:cNvSpPr/>
          <p:nvPr/>
        </p:nvSpPr>
        <p:spPr>
          <a:xfrm>
            <a:off x="777240" y="1645920"/>
            <a:ext cx="5303520" cy="329184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r>
              <a:rPr lang="en-US" sz="2200" dirty="0">
                <a:solidFill>
                  <a:srgbClr val="0F2F4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Exercícios de fixação: 20%.</a:t>
            </a:r>
            <a:endParaRPr lang="en-US" sz="2200" dirty="0"/>
          </a:p>
          <a:p>
            <a:r>
              <a:rPr lang="en-US" sz="2200" dirty="0">
                <a:solidFill>
                  <a:srgbClr val="0F2F4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Atividades práticas: 25%.</a:t>
            </a:r>
            <a:endParaRPr lang="en-US" sz="2200" dirty="0"/>
          </a:p>
          <a:p>
            <a:r>
              <a:rPr lang="en-US" sz="2200" dirty="0">
                <a:solidFill>
                  <a:srgbClr val="0F2F4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Mini-projetos: 20%.</a:t>
            </a:r>
            <a:endParaRPr lang="en-US" sz="2200" dirty="0"/>
          </a:p>
          <a:p>
            <a:r>
              <a:rPr lang="en-US" sz="2200" dirty="0">
                <a:solidFill>
                  <a:srgbClr val="0F2F4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Projeto final: 25%.</a:t>
            </a:r>
            <a:endParaRPr lang="en-US" sz="2200" dirty="0"/>
          </a:p>
          <a:p>
            <a:r>
              <a:rPr lang="en-US" sz="2200" dirty="0">
                <a:solidFill>
                  <a:srgbClr val="0F2F4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Participação e autoavaliação: 10%.</a:t>
            </a:r>
            <a:endParaRPr lang="en-US" sz="2200" dirty="0"/>
          </a:p>
        </p:txBody>
      </p:sp>
      <p:sp>
        <p:nvSpPr>
          <p:cNvPr id="7" name="Text 5"/>
          <p:cNvSpPr/>
          <p:nvPr/>
        </p:nvSpPr>
        <p:spPr>
          <a:xfrm>
            <a:off x="6675120" y="2103120"/>
            <a:ext cx="4297680" cy="141732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indent="0" marL="0">
              <a:buNone/>
            </a:pPr>
            <a:r>
              <a:rPr lang="en-US" sz="2500" b="1" dirty="0">
                <a:solidFill>
                  <a:srgbClr val="F28C28"/>
                </a:solidFill>
              </a:rPr>
              <a:t>Avalie principalmente o raciocínio, a clareza, a representação da solução e os testes realizados.</a:t>
            </a:r>
            <a:endParaRPr lang="en-US" sz="2500" dirty="0"/>
          </a:p>
        </p:txBody>
      </p:sp>
      <p:sp>
        <p:nvSpPr>
          <p:cNvPr id="8" name="Text 6"/>
          <p:cNvSpPr/>
          <p:nvPr/>
        </p:nvSpPr>
        <p:spPr>
          <a:xfrm>
            <a:off x="411480" y="6473952"/>
            <a:ext cx="658368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750" dirty="0">
                <a:solidFill>
                  <a:srgbClr val="5F6B76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Kit Docente - Lógica de Programação para Iniciantes</a:t>
            </a:r>
            <a:endParaRPr lang="en-US" sz="750" dirty="0"/>
          </a:p>
        </p:txBody>
      </p:sp>
      <p:sp>
        <p:nvSpPr>
          <p:cNvPr id="9" name="Text 7"/>
          <p:cNvSpPr/>
          <p:nvPr/>
        </p:nvSpPr>
        <p:spPr>
          <a:xfrm>
            <a:off x="11155680" y="6446520"/>
            <a:ext cx="54864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750" dirty="0">
                <a:solidFill>
                  <a:srgbClr val="5F6B76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30</a:t>
            </a:r>
            <a:endParaRPr lang="en-US" sz="750"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">
    <p:bg>
      <p:bgPr>
        <a:solidFill>
          <a:srgbClr val="F6FBF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164592"/>
          </a:xfrm>
          <a:prstGeom prst="rect">
            <a:avLst/>
          </a:prstGeom>
          <a:solidFill>
            <a:srgbClr val="16A7A1"/>
          </a:solidFill>
          <a:ln w="12700">
            <a:solidFill>
              <a:srgbClr val="16A7A1"/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411480" y="320040"/>
            <a:ext cx="41148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16A7A1"/>
                </a:solidFill>
              </a:rPr>
              <a:t>Recurso complementar</a:t>
            </a:r>
            <a:endParaRPr lang="en-US" sz="900" dirty="0"/>
          </a:p>
        </p:txBody>
      </p:sp>
      <p:sp>
        <p:nvSpPr>
          <p:cNvPr id="4" name="Text 2"/>
          <p:cNvSpPr/>
          <p:nvPr/>
        </p:nvSpPr>
        <p:spPr>
          <a:xfrm>
            <a:off x="411480" y="621792"/>
            <a:ext cx="6309360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0F2F4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NotebookLM da apostila</a:t>
            </a:r>
            <a:endParaRPr lang="en-US" sz="2800" dirty="0"/>
          </a:p>
        </p:txBody>
      </p:sp>
      <p:sp>
        <p:nvSpPr>
          <p:cNvPr id="5" name="Text 3"/>
          <p:cNvSpPr/>
          <p:nvPr/>
        </p:nvSpPr>
        <p:spPr>
          <a:xfrm>
            <a:off x="438912" y="1170432"/>
            <a:ext cx="603504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5F6B76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Apoio para revisão e estudo orientado</a:t>
            </a:r>
            <a:endParaRPr lang="en-US" sz="1200" dirty="0"/>
          </a:p>
        </p:txBody>
      </p:sp>
      <p:sp>
        <p:nvSpPr>
          <p:cNvPr id="6" name="Text 4"/>
          <p:cNvSpPr/>
          <p:nvPr/>
        </p:nvSpPr>
        <p:spPr>
          <a:xfrm>
            <a:off x="777240" y="1737360"/>
            <a:ext cx="6675120" cy="310896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r>
              <a:rPr lang="en-US" sz="2100" dirty="0">
                <a:solidFill>
                  <a:srgbClr val="0F2F4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Use como assistente de leitura da apostila.</a:t>
            </a:r>
            <a:endParaRPr lang="en-US" sz="2100" dirty="0"/>
          </a:p>
          <a:p>
            <a:r>
              <a:rPr lang="en-US" sz="2100" dirty="0">
                <a:solidFill>
                  <a:srgbClr val="0F2F4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Peça resumos, perguntas de estudo e revisão de conceitos.</a:t>
            </a:r>
            <a:endParaRPr lang="en-US" sz="2100" dirty="0"/>
          </a:p>
          <a:p>
            <a:r>
              <a:rPr lang="en-US" sz="2100" dirty="0">
                <a:solidFill>
                  <a:srgbClr val="0F2F4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Oriente os alunos a consultar a apostila antes de perguntar ao recurso.</a:t>
            </a:r>
            <a:endParaRPr lang="en-US" sz="2100" dirty="0"/>
          </a:p>
          <a:p>
            <a:r>
              <a:rPr lang="en-US" sz="2100" dirty="0">
                <a:solidFill>
                  <a:srgbClr val="0F2F4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Indique a apostila NotebookLM na Prática para Estudos e Pesquisas.</a:t>
            </a:r>
            <a:endParaRPr lang="en-US" sz="2100" dirty="0"/>
          </a:p>
        </p:txBody>
      </p:sp>
      <p:pic>
        <p:nvPicPr>
          <p:cNvPr id="7" name="Image 0" descr="/mnt/data/qrcode_notebooklm_logica_programacao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458200" y="1828800"/>
            <a:ext cx="2194560" cy="2194560"/>
          </a:xfrm>
          <a:prstGeom prst="rect">
            <a:avLst/>
          </a:prstGeom>
        </p:spPr>
      </p:pic>
      <p:sp>
        <p:nvSpPr>
          <p:cNvPr id="8" name="Text 5"/>
          <p:cNvSpPr/>
          <p:nvPr/>
        </p:nvSpPr>
        <p:spPr>
          <a:xfrm>
            <a:off x="8321040" y="4160520"/>
            <a:ext cx="24688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dirty="0">
                <a:solidFill>
                  <a:srgbClr val="5F6B76"/>
                </a:solidFill>
              </a:rPr>
              <a:t>QR Code do recurso</a:t>
            </a:r>
            <a:endParaRPr lang="en-US" sz="1300" dirty="0"/>
          </a:p>
        </p:txBody>
      </p:sp>
      <p:sp>
        <p:nvSpPr>
          <p:cNvPr id="9" name="Text 6"/>
          <p:cNvSpPr/>
          <p:nvPr/>
        </p:nvSpPr>
        <p:spPr>
          <a:xfrm>
            <a:off x="411480" y="6473952"/>
            <a:ext cx="658368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750" dirty="0">
                <a:solidFill>
                  <a:srgbClr val="5F6B76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Kit Docente - Lógica de Programação para Iniciantes</a:t>
            </a:r>
            <a:endParaRPr lang="en-US" sz="750" dirty="0"/>
          </a:p>
        </p:txBody>
      </p:sp>
      <p:sp>
        <p:nvSpPr>
          <p:cNvPr id="10" name="Text 7"/>
          <p:cNvSpPr/>
          <p:nvPr/>
        </p:nvSpPr>
        <p:spPr>
          <a:xfrm>
            <a:off x="11155680" y="6446520"/>
            <a:ext cx="54864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750" dirty="0">
                <a:solidFill>
                  <a:srgbClr val="5F6B76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31</a:t>
            </a:r>
            <a:endParaRPr lang="en-US" sz="750" dirty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">
    <p:bg>
      <p:bgPr>
        <a:solidFill>
          <a:srgbClr val="0F2F4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94360" y="1051560"/>
            <a:ext cx="640080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4200" b="1" dirty="0">
                <a:solidFill>
                  <a:srgbClr val="FFFFFF"/>
                </a:solidFill>
              </a:rPr>
              <a:t>Bom trabalho!</a:t>
            </a:r>
            <a:endParaRPr lang="en-US" sz="4200" dirty="0"/>
          </a:p>
        </p:txBody>
      </p:sp>
      <p:sp>
        <p:nvSpPr>
          <p:cNvPr id="3" name="Text 1"/>
          <p:cNvSpPr/>
          <p:nvPr/>
        </p:nvSpPr>
        <p:spPr>
          <a:xfrm>
            <a:off x="640080" y="2011680"/>
            <a:ext cx="7498080" cy="118872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indent="0" marL="0">
              <a:buNone/>
            </a:pPr>
            <a:r>
              <a:rPr lang="en-US" sz="2600" dirty="0">
                <a:solidFill>
                  <a:srgbClr val="FFFFFF"/>
                </a:solidFill>
              </a:rPr>
              <a:t>O objetivo é formar estudantes capazes de pensar, representar, testar e explicar soluções lógicas.</a:t>
            </a:r>
            <a:endParaRPr lang="en-US" sz="2600" dirty="0"/>
          </a:p>
        </p:txBody>
      </p:sp>
      <p:sp>
        <p:nvSpPr>
          <p:cNvPr id="4" name="Text 2"/>
          <p:cNvSpPr/>
          <p:nvPr/>
        </p:nvSpPr>
        <p:spPr>
          <a:xfrm>
            <a:off x="685800" y="5257800"/>
            <a:ext cx="512064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CFE7F2"/>
                </a:solidFill>
              </a:rPr>
              <a:t>Coleção Desenvolvimento de Software na Prática</a:t>
            </a:r>
            <a:endParaRPr lang="en-US" sz="1400" dirty="0"/>
          </a:p>
          <a:p>
            <a:pPr indent="0" marL="0">
              <a:buNone/>
            </a:pPr>
            <a:r>
              <a:rPr lang="en-US" sz="1400" dirty="0">
                <a:solidFill>
                  <a:srgbClr val="CFE7F2"/>
                </a:solidFill>
              </a:rPr>
              <a:t>Prof. Douglas Ribeiro</a:t>
            </a:r>
            <a:endParaRPr lang="en-US" sz="1400" dirty="0"/>
          </a:p>
        </p:txBody>
      </p:sp>
      <p:pic>
        <p:nvPicPr>
          <p:cNvPr id="5" name="Image 0" descr="/mnt/data/apresentação_de_projeto_na_sala_de_aula.png">    </p:cNvPr>
          <p:cNvPicPr>
            <a:picLocks noChangeAspect="1"/>
          </p:cNvPicPr>
          <p:nvPr/>
        </p:nvPicPr>
        <p:blipFill>
          <a:blip r:embed="rId1"/>
          <a:srcRect l="22266" r="22266" t="0" b="0"/>
          <a:stretch/>
        </p:blipFill>
        <p:spPr>
          <a:xfrm>
            <a:off x="8366760" y="1005840"/>
            <a:ext cx="3246120" cy="438912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F6FBF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164592"/>
          </a:xfrm>
          <a:prstGeom prst="rect">
            <a:avLst/>
          </a:prstGeom>
          <a:solidFill>
            <a:srgbClr val="16A7A1"/>
          </a:solidFill>
          <a:ln w="12700">
            <a:solidFill>
              <a:srgbClr val="16A7A1"/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411480" y="320040"/>
            <a:ext cx="41148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16A7A1"/>
                </a:solidFill>
              </a:rPr>
              <a:t>Capítulo 1</a:t>
            </a:r>
            <a:endParaRPr lang="en-US" sz="900" dirty="0"/>
          </a:p>
        </p:txBody>
      </p:sp>
      <p:sp>
        <p:nvSpPr>
          <p:cNvPr id="4" name="Text 2"/>
          <p:cNvSpPr/>
          <p:nvPr/>
        </p:nvSpPr>
        <p:spPr>
          <a:xfrm>
            <a:off x="411480" y="621792"/>
            <a:ext cx="6309360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0F2F4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Pensar antes de Programar</a:t>
            </a:r>
            <a:endParaRPr lang="en-US" sz="2800" dirty="0"/>
          </a:p>
        </p:txBody>
      </p:sp>
      <p:sp>
        <p:nvSpPr>
          <p:cNvPr id="5" name="Text 3"/>
          <p:cNvSpPr/>
          <p:nvPr/>
        </p:nvSpPr>
        <p:spPr>
          <a:xfrm>
            <a:off x="438912" y="1170432"/>
            <a:ext cx="603504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5F6B76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Conceito central para condução da aula</a:t>
            </a:r>
            <a:endParaRPr lang="en-US" sz="1200" dirty="0"/>
          </a:p>
        </p:txBody>
      </p:sp>
      <p:sp>
        <p:nvSpPr>
          <p:cNvPr id="6" name="Text 4"/>
          <p:cNvSpPr/>
          <p:nvPr/>
        </p:nvSpPr>
        <p:spPr>
          <a:xfrm>
            <a:off x="548640" y="1828800"/>
            <a:ext cx="5257800" cy="233172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r>
              <a:rPr lang="en-US" sz="1900" dirty="0">
                <a:solidFill>
                  <a:srgbClr val="0F2F4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Programar começa com observar o problema.</a:t>
            </a:r>
            <a:endParaRPr lang="en-US" sz="1900" dirty="0"/>
          </a:p>
          <a:p>
            <a:r>
              <a:rPr lang="en-US" sz="1900" dirty="0">
                <a:solidFill>
                  <a:srgbClr val="0F2F4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Identifique objetivo, entradas, saídas e restrições.</a:t>
            </a:r>
            <a:endParaRPr lang="en-US" sz="1900" dirty="0"/>
          </a:p>
          <a:p>
            <a:r>
              <a:rPr lang="en-US" sz="1900" dirty="0">
                <a:solidFill>
                  <a:srgbClr val="0F2F4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Decomponha antes de tentar resolver tudo de uma vez.</a:t>
            </a:r>
            <a:endParaRPr lang="en-US" sz="1900" dirty="0"/>
          </a:p>
        </p:txBody>
      </p:sp>
      <p:sp>
        <p:nvSpPr>
          <p:cNvPr id="7" name="Shape 5"/>
          <p:cNvSpPr/>
          <p:nvPr/>
        </p:nvSpPr>
        <p:spPr>
          <a:xfrm>
            <a:off x="548640" y="4617720"/>
            <a:ext cx="5074920" cy="0"/>
          </a:xfrm>
          <a:prstGeom prst="line">
            <a:avLst/>
          </a:prstGeom>
          <a:noFill/>
          <a:ln w="25400">
            <a:solidFill>
              <a:srgbClr val="F28C28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548640" y="4800600"/>
            <a:ext cx="320040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16A7A1"/>
                </a:solidFill>
              </a:rPr>
              <a:t>Pergunta de abertura</a:t>
            </a:r>
            <a:endParaRPr lang="en-US" sz="1200" dirty="0"/>
          </a:p>
        </p:txBody>
      </p:sp>
      <p:sp>
        <p:nvSpPr>
          <p:cNvPr id="9" name="Text 7"/>
          <p:cNvSpPr/>
          <p:nvPr/>
        </p:nvSpPr>
        <p:spPr>
          <a:xfrm>
            <a:off x="548640" y="5074920"/>
            <a:ext cx="521208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700" dirty="0">
                <a:solidFill>
                  <a:srgbClr val="0F2F4F"/>
                </a:solidFill>
              </a:rPr>
              <a:t>Que problema real este conceito ajuda o aluno a resolver?</a:t>
            </a:r>
            <a:endParaRPr lang="en-US" sz="1700" dirty="0"/>
          </a:p>
        </p:txBody>
      </p:sp>
      <p:pic>
        <p:nvPicPr>
          <p:cNvPr id="10" name="Image 0" descr="/mnt/data/pensamentos_no_horizonte_cinza.png">    </p:cNvPr>
          <p:cNvPicPr>
            <a:picLocks noChangeAspect="1"/>
          </p:cNvPicPr>
          <p:nvPr/>
        </p:nvPicPr>
        <p:blipFill>
          <a:blip r:embed="rId1"/>
          <a:srcRect l="14564" r="14564" t="0" b="0"/>
          <a:stretch/>
        </p:blipFill>
        <p:spPr>
          <a:xfrm>
            <a:off x="6995160" y="914400"/>
            <a:ext cx="4709160" cy="4983480"/>
          </a:xfrm>
          <a:prstGeom prst="rect">
            <a:avLst/>
          </a:prstGeom>
        </p:spPr>
      </p:pic>
      <p:sp>
        <p:nvSpPr>
          <p:cNvPr id="11" name="Text 8"/>
          <p:cNvSpPr/>
          <p:nvPr/>
        </p:nvSpPr>
        <p:spPr>
          <a:xfrm>
            <a:off x="411480" y="6473952"/>
            <a:ext cx="658368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750" dirty="0">
                <a:solidFill>
                  <a:srgbClr val="5F6B76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Kit Docente - Lógica de Programação para Iniciantes</a:t>
            </a:r>
            <a:endParaRPr lang="en-US" sz="750" dirty="0"/>
          </a:p>
        </p:txBody>
      </p:sp>
      <p:sp>
        <p:nvSpPr>
          <p:cNvPr id="12" name="Text 9"/>
          <p:cNvSpPr/>
          <p:nvPr/>
        </p:nvSpPr>
        <p:spPr>
          <a:xfrm>
            <a:off x="11155680" y="6446520"/>
            <a:ext cx="54864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750" dirty="0">
                <a:solidFill>
                  <a:srgbClr val="5F6B76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4</a:t>
            </a:r>
            <a:endParaRPr lang="en-US" sz="75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F6FBF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164592"/>
          </a:xfrm>
          <a:prstGeom prst="rect">
            <a:avLst/>
          </a:prstGeom>
          <a:solidFill>
            <a:srgbClr val="16A7A1"/>
          </a:solidFill>
          <a:ln w="12700">
            <a:solidFill>
              <a:srgbClr val="16A7A1"/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411480" y="320040"/>
            <a:ext cx="41148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16A7A1"/>
                </a:solidFill>
              </a:rPr>
              <a:t>Prática - Capítulo 1</a:t>
            </a:r>
            <a:endParaRPr lang="en-US" sz="900" dirty="0"/>
          </a:p>
        </p:txBody>
      </p:sp>
      <p:sp>
        <p:nvSpPr>
          <p:cNvPr id="4" name="Text 2"/>
          <p:cNvSpPr/>
          <p:nvPr/>
        </p:nvSpPr>
        <p:spPr>
          <a:xfrm>
            <a:off x="411480" y="621792"/>
            <a:ext cx="6309360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0F2F4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Atividade orientada</a:t>
            </a:r>
            <a:endParaRPr lang="en-US" sz="2800" dirty="0"/>
          </a:p>
        </p:txBody>
      </p:sp>
      <p:sp>
        <p:nvSpPr>
          <p:cNvPr id="5" name="Text 3"/>
          <p:cNvSpPr/>
          <p:nvPr/>
        </p:nvSpPr>
        <p:spPr>
          <a:xfrm>
            <a:off x="438912" y="1170432"/>
            <a:ext cx="603504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5F6B76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Pensar antes de Programar</a:t>
            </a:r>
            <a:endParaRPr lang="en-US" sz="1200" dirty="0"/>
          </a:p>
        </p:txBody>
      </p:sp>
      <p:sp>
        <p:nvSpPr>
          <p:cNvPr id="6" name="Text 4"/>
          <p:cNvSpPr/>
          <p:nvPr/>
        </p:nvSpPr>
        <p:spPr>
          <a:xfrm>
            <a:off x="731520" y="1828800"/>
            <a:ext cx="6675120" cy="91440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indent="0" marL="0">
              <a:buNone/>
            </a:pPr>
            <a:r>
              <a:rPr lang="en-US" sz="2200" b="1" dirty="0">
                <a:solidFill>
                  <a:srgbClr val="0F2F4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Escolha um problema cotidiano e preencha uma ficha com objetivo, entradas, saídas, regras e passos iniciais.</a:t>
            </a:r>
            <a:endParaRPr lang="en-US" sz="2200" dirty="0"/>
          </a:p>
        </p:txBody>
      </p:sp>
      <p:sp>
        <p:nvSpPr>
          <p:cNvPr id="7" name="Shape 5"/>
          <p:cNvSpPr/>
          <p:nvPr/>
        </p:nvSpPr>
        <p:spPr>
          <a:xfrm>
            <a:off x="731520" y="3063240"/>
            <a:ext cx="6583680" cy="0"/>
          </a:xfrm>
          <a:prstGeom prst="line">
            <a:avLst/>
          </a:prstGeom>
          <a:noFill/>
          <a:ln w="25400">
            <a:solidFill>
              <a:srgbClr val="16A7A1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777240" y="3429000"/>
            <a:ext cx="6492240" cy="192024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r>
              <a:rPr lang="en-US" sz="1800" dirty="0">
                <a:solidFill>
                  <a:srgbClr val="0F2F4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Organização: individual, dupla ou grupo pequeno.</a:t>
            </a:r>
            <a:endParaRPr lang="en-US" sz="1800" dirty="0"/>
          </a:p>
          <a:p>
            <a:r>
              <a:rPr lang="en-US" sz="1800" dirty="0">
                <a:solidFill>
                  <a:srgbClr val="0F2F4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Produto esperado: registro do raciocínio e solução representada.</a:t>
            </a:r>
            <a:endParaRPr lang="en-US" sz="1800" dirty="0"/>
          </a:p>
          <a:p>
            <a:r>
              <a:rPr lang="en-US" sz="1800" dirty="0">
                <a:solidFill>
                  <a:srgbClr val="0F2F4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Fechamento: socializar erros comuns e caminhos alternativos.</a:t>
            </a:r>
            <a:endParaRPr lang="en-US" sz="1800" dirty="0"/>
          </a:p>
        </p:txBody>
      </p:sp>
      <p:sp>
        <p:nvSpPr>
          <p:cNvPr id="9" name="Text 7"/>
          <p:cNvSpPr/>
          <p:nvPr/>
        </p:nvSpPr>
        <p:spPr>
          <a:xfrm>
            <a:off x="8229600" y="1737360"/>
            <a:ext cx="292608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16A7A1"/>
                </a:solidFill>
              </a:rPr>
              <a:t>Sugestão de avaliação</a:t>
            </a:r>
            <a:endParaRPr lang="en-US" sz="1400" dirty="0"/>
          </a:p>
        </p:txBody>
      </p:sp>
      <p:sp>
        <p:nvSpPr>
          <p:cNvPr id="10" name="Text 8"/>
          <p:cNvSpPr/>
          <p:nvPr/>
        </p:nvSpPr>
        <p:spPr>
          <a:xfrm>
            <a:off x="8229600" y="2240280"/>
            <a:ext cx="3108960" cy="228600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r>
              <a:rPr lang="en-US" sz="1600" dirty="0">
                <a:solidFill>
                  <a:srgbClr val="0F2F4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Clareza da lógica.</a:t>
            </a:r>
            <a:endParaRPr lang="en-US" sz="1600" dirty="0"/>
          </a:p>
          <a:p>
            <a:r>
              <a:rPr lang="en-US" sz="1600" dirty="0">
                <a:solidFill>
                  <a:srgbClr val="0F2F4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Representação adequada.</a:t>
            </a:r>
            <a:endParaRPr lang="en-US" sz="1600" dirty="0"/>
          </a:p>
          <a:p>
            <a:r>
              <a:rPr lang="en-US" sz="1600" dirty="0">
                <a:solidFill>
                  <a:srgbClr val="0F2F4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Teste ou justificativa.</a:t>
            </a:r>
            <a:endParaRPr lang="en-US" sz="1600" dirty="0"/>
          </a:p>
          <a:p>
            <a:r>
              <a:rPr lang="en-US" sz="1600" dirty="0">
                <a:solidFill>
                  <a:srgbClr val="0F2F4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Melhoria após feedback.</a:t>
            </a:r>
            <a:endParaRPr lang="en-US" sz="1600" dirty="0"/>
          </a:p>
        </p:txBody>
      </p:sp>
      <p:sp>
        <p:nvSpPr>
          <p:cNvPr id="11" name="Text 9"/>
          <p:cNvSpPr/>
          <p:nvPr/>
        </p:nvSpPr>
        <p:spPr>
          <a:xfrm>
            <a:off x="411480" y="6473952"/>
            <a:ext cx="658368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750" dirty="0">
                <a:solidFill>
                  <a:srgbClr val="5F6B76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Kit Docente - Lógica de Programação para Iniciantes</a:t>
            </a:r>
            <a:endParaRPr lang="en-US" sz="750" dirty="0"/>
          </a:p>
        </p:txBody>
      </p:sp>
      <p:sp>
        <p:nvSpPr>
          <p:cNvPr id="12" name="Text 10"/>
          <p:cNvSpPr/>
          <p:nvPr/>
        </p:nvSpPr>
        <p:spPr>
          <a:xfrm>
            <a:off x="11155680" y="6446520"/>
            <a:ext cx="54864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750" dirty="0">
                <a:solidFill>
                  <a:srgbClr val="5F6B76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5</a:t>
            </a:r>
            <a:endParaRPr lang="en-US" sz="75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F6FBF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164592"/>
          </a:xfrm>
          <a:prstGeom prst="rect">
            <a:avLst/>
          </a:prstGeom>
          <a:solidFill>
            <a:srgbClr val="16A7A1"/>
          </a:solidFill>
          <a:ln w="12700">
            <a:solidFill>
              <a:srgbClr val="16A7A1"/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411480" y="320040"/>
            <a:ext cx="41148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16A7A1"/>
                </a:solidFill>
              </a:rPr>
              <a:t>Capítulo 2</a:t>
            </a:r>
            <a:endParaRPr lang="en-US" sz="900" dirty="0"/>
          </a:p>
        </p:txBody>
      </p:sp>
      <p:sp>
        <p:nvSpPr>
          <p:cNvPr id="4" name="Text 2"/>
          <p:cNvSpPr/>
          <p:nvPr/>
        </p:nvSpPr>
        <p:spPr>
          <a:xfrm>
            <a:off x="411480" y="621792"/>
            <a:ext cx="6309360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0F2F4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Algoritmos em linguagem natural</a:t>
            </a:r>
            <a:endParaRPr lang="en-US" sz="2800" dirty="0"/>
          </a:p>
        </p:txBody>
      </p:sp>
      <p:sp>
        <p:nvSpPr>
          <p:cNvPr id="5" name="Text 3"/>
          <p:cNvSpPr/>
          <p:nvPr/>
        </p:nvSpPr>
        <p:spPr>
          <a:xfrm>
            <a:off x="438912" y="1170432"/>
            <a:ext cx="603504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5F6B76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Conceito central para condução da aula</a:t>
            </a:r>
            <a:endParaRPr lang="en-US" sz="1200" dirty="0"/>
          </a:p>
        </p:txBody>
      </p:sp>
      <p:sp>
        <p:nvSpPr>
          <p:cNvPr id="6" name="Text 4"/>
          <p:cNvSpPr/>
          <p:nvPr/>
        </p:nvSpPr>
        <p:spPr>
          <a:xfrm>
            <a:off x="548640" y="1828800"/>
            <a:ext cx="5257800" cy="233172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r>
              <a:rPr lang="en-US" sz="1900" dirty="0">
                <a:solidFill>
                  <a:srgbClr val="0F2F4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Um algoritmo é uma sequência finita e ordenada de passos.</a:t>
            </a:r>
            <a:endParaRPr lang="en-US" sz="1900" dirty="0"/>
          </a:p>
          <a:p>
            <a:r>
              <a:rPr lang="en-US" sz="1900" dirty="0">
                <a:solidFill>
                  <a:srgbClr val="0F2F4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Linguagem natural ajuda o iniciante a pensar antes do código.</a:t>
            </a:r>
            <a:endParaRPr lang="en-US" sz="1900" dirty="0"/>
          </a:p>
          <a:p>
            <a:r>
              <a:rPr lang="en-US" sz="1900" dirty="0">
                <a:solidFill>
                  <a:srgbClr val="0F2F4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Clareza vale mais do que palavras difíceis.</a:t>
            </a:r>
            <a:endParaRPr lang="en-US" sz="1900" dirty="0"/>
          </a:p>
        </p:txBody>
      </p:sp>
      <p:sp>
        <p:nvSpPr>
          <p:cNvPr id="7" name="Shape 5"/>
          <p:cNvSpPr/>
          <p:nvPr/>
        </p:nvSpPr>
        <p:spPr>
          <a:xfrm>
            <a:off x="548640" y="4617720"/>
            <a:ext cx="5074920" cy="0"/>
          </a:xfrm>
          <a:prstGeom prst="line">
            <a:avLst/>
          </a:prstGeom>
          <a:noFill/>
          <a:ln w="25400">
            <a:solidFill>
              <a:srgbClr val="F28C28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548640" y="4800600"/>
            <a:ext cx="320040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16A7A1"/>
                </a:solidFill>
              </a:rPr>
              <a:t>Pergunta de abertura</a:t>
            </a:r>
            <a:endParaRPr lang="en-US" sz="1200" dirty="0"/>
          </a:p>
        </p:txBody>
      </p:sp>
      <p:sp>
        <p:nvSpPr>
          <p:cNvPr id="9" name="Text 7"/>
          <p:cNvSpPr/>
          <p:nvPr/>
        </p:nvSpPr>
        <p:spPr>
          <a:xfrm>
            <a:off x="548640" y="5074920"/>
            <a:ext cx="521208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700" dirty="0">
                <a:solidFill>
                  <a:srgbClr val="0F2F4F"/>
                </a:solidFill>
              </a:rPr>
              <a:t>Que problema real este conceito ajuda o aluno a resolver?</a:t>
            </a:r>
            <a:endParaRPr lang="en-US" sz="1700" dirty="0"/>
          </a:p>
        </p:txBody>
      </p:sp>
      <p:pic>
        <p:nvPicPr>
          <p:cNvPr id="10" name="Image 0" descr="/mnt/data/atividade_de_aprendizagem_colaborativa.png">    </p:cNvPr>
          <p:cNvPicPr>
            <a:picLocks noChangeAspect="1"/>
          </p:cNvPicPr>
          <p:nvPr/>
        </p:nvPicPr>
        <p:blipFill>
          <a:blip r:embed="rId1"/>
          <a:srcRect l="14564" r="14564" t="0" b="0"/>
          <a:stretch/>
        </p:blipFill>
        <p:spPr>
          <a:xfrm>
            <a:off x="6995160" y="914400"/>
            <a:ext cx="4709160" cy="4983480"/>
          </a:xfrm>
          <a:prstGeom prst="rect">
            <a:avLst/>
          </a:prstGeom>
        </p:spPr>
      </p:pic>
      <p:sp>
        <p:nvSpPr>
          <p:cNvPr id="11" name="Text 8"/>
          <p:cNvSpPr/>
          <p:nvPr/>
        </p:nvSpPr>
        <p:spPr>
          <a:xfrm>
            <a:off x="411480" y="6473952"/>
            <a:ext cx="658368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750" dirty="0">
                <a:solidFill>
                  <a:srgbClr val="5F6B76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Kit Docente - Lógica de Programação para Iniciantes</a:t>
            </a:r>
            <a:endParaRPr lang="en-US" sz="750" dirty="0"/>
          </a:p>
        </p:txBody>
      </p:sp>
      <p:sp>
        <p:nvSpPr>
          <p:cNvPr id="12" name="Text 9"/>
          <p:cNvSpPr/>
          <p:nvPr/>
        </p:nvSpPr>
        <p:spPr>
          <a:xfrm>
            <a:off x="11155680" y="6446520"/>
            <a:ext cx="54864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750" dirty="0">
                <a:solidFill>
                  <a:srgbClr val="5F6B76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6</a:t>
            </a:r>
            <a:endParaRPr lang="en-US" sz="75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F6FBF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164592"/>
          </a:xfrm>
          <a:prstGeom prst="rect">
            <a:avLst/>
          </a:prstGeom>
          <a:solidFill>
            <a:srgbClr val="16A7A1"/>
          </a:solidFill>
          <a:ln w="12700">
            <a:solidFill>
              <a:srgbClr val="16A7A1"/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411480" y="320040"/>
            <a:ext cx="41148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16A7A1"/>
                </a:solidFill>
              </a:rPr>
              <a:t>Prática - Capítulo 2</a:t>
            </a:r>
            <a:endParaRPr lang="en-US" sz="900" dirty="0"/>
          </a:p>
        </p:txBody>
      </p:sp>
      <p:sp>
        <p:nvSpPr>
          <p:cNvPr id="4" name="Text 2"/>
          <p:cNvSpPr/>
          <p:nvPr/>
        </p:nvSpPr>
        <p:spPr>
          <a:xfrm>
            <a:off x="411480" y="621792"/>
            <a:ext cx="6309360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0F2F4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Atividade orientada</a:t>
            </a:r>
            <a:endParaRPr lang="en-US" sz="2800" dirty="0"/>
          </a:p>
        </p:txBody>
      </p:sp>
      <p:sp>
        <p:nvSpPr>
          <p:cNvPr id="5" name="Text 3"/>
          <p:cNvSpPr/>
          <p:nvPr/>
        </p:nvSpPr>
        <p:spPr>
          <a:xfrm>
            <a:off x="438912" y="1170432"/>
            <a:ext cx="603504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5F6B76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Algoritmos em linguagem natural</a:t>
            </a:r>
            <a:endParaRPr lang="en-US" sz="1200" dirty="0"/>
          </a:p>
        </p:txBody>
      </p:sp>
      <p:sp>
        <p:nvSpPr>
          <p:cNvPr id="6" name="Text 4"/>
          <p:cNvSpPr/>
          <p:nvPr/>
        </p:nvSpPr>
        <p:spPr>
          <a:xfrm>
            <a:off x="731520" y="1828800"/>
            <a:ext cx="6675120" cy="91440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indent="0" marL="0">
              <a:buNone/>
            </a:pPr>
            <a:r>
              <a:rPr lang="en-US" sz="2200" b="1" dirty="0">
                <a:solidFill>
                  <a:srgbClr val="0F2F4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Escreva um passo a passo para calcular a média de um aluno e identificar a situação final.</a:t>
            </a:r>
            <a:endParaRPr lang="en-US" sz="2200" dirty="0"/>
          </a:p>
        </p:txBody>
      </p:sp>
      <p:sp>
        <p:nvSpPr>
          <p:cNvPr id="7" name="Shape 5"/>
          <p:cNvSpPr/>
          <p:nvPr/>
        </p:nvSpPr>
        <p:spPr>
          <a:xfrm>
            <a:off x="731520" y="3063240"/>
            <a:ext cx="6583680" cy="0"/>
          </a:xfrm>
          <a:prstGeom prst="line">
            <a:avLst/>
          </a:prstGeom>
          <a:noFill/>
          <a:ln w="25400">
            <a:solidFill>
              <a:srgbClr val="16A7A1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777240" y="3429000"/>
            <a:ext cx="6492240" cy="192024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r>
              <a:rPr lang="en-US" sz="1800" dirty="0">
                <a:solidFill>
                  <a:srgbClr val="0F2F4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Organização: individual, dupla ou grupo pequeno.</a:t>
            </a:r>
            <a:endParaRPr lang="en-US" sz="1800" dirty="0"/>
          </a:p>
          <a:p>
            <a:r>
              <a:rPr lang="en-US" sz="1800" dirty="0">
                <a:solidFill>
                  <a:srgbClr val="0F2F4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Produto esperado: registro do raciocínio e solução representada.</a:t>
            </a:r>
            <a:endParaRPr lang="en-US" sz="1800" dirty="0"/>
          </a:p>
          <a:p>
            <a:r>
              <a:rPr lang="en-US" sz="1800" dirty="0">
                <a:solidFill>
                  <a:srgbClr val="0F2F4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Fechamento: socializar erros comuns e caminhos alternativos.</a:t>
            </a:r>
            <a:endParaRPr lang="en-US" sz="1800" dirty="0"/>
          </a:p>
        </p:txBody>
      </p:sp>
      <p:sp>
        <p:nvSpPr>
          <p:cNvPr id="9" name="Text 7"/>
          <p:cNvSpPr/>
          <p:nvPr/>
        </p:nvSpPr>
        <p:spPr>
          <a:xfrm>
            <a:off x="8229600" y="1737360"/>
            <a:ext cx="292608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16A7A1"/>
                </a:solidFill>
              </a:rPr>
              <a:t>Sugestão de avaliação</a:t>
            </a:r>
            <a:endParaRPr lang="en-US" sz="1400" dirty="0"/>
          </a:p>
        </p:txBody>
      </p:sp>
      <p:sp>
        <p:nvSpPr>
          <p:cNvPr id="10" name="Text 8"/>
          <p:cNvSpPr/>
          <p:nvPr/>
        </p:nvSpPr>
        <p:spPr>
          <a:xfrm>
            <a:off x="8229600" y="2240280"/>
            <a:ext cx="3108960" cy="228600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r>
              <a:rPr lang="en-US" sz="1600" dirty="0">
                <a:solidFill>
                  <a:srgbClr val="0F2F4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Clareza da lógica.</a:t>
            </a:r>
            <a:endParaRPr lang="en-US" sz="1600" dirty="0"/>
          </a:p>
          <a:p>
            <a:r>
              <a:rPr lang="en-US" sz="1600" dirty="0">
                <a:solidFill>
                  <a:srgbClr val="0F2F4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Representação adequada.</a:t>
            </a:r>
            <a:endParaRPr lang="en-US" sz="1600" dirty="0"/>
          </a:p>
          <a:p>
            <a:r>
              <a:rPr lang="en-US" sz="1600" dirty="0">
                <a:solidFill>
                  <a:srgbClr val="0F2F4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Teste ou justificativa.</a:t>
            </a:r>
            <a:endParaRPr lang="en-US" sz="1600" dirty="0"/>
          </a:p>
          <a:p>
            <a:r>
              <a:rPr lang="en-US" sz="1600" dirty="0">
                <a:solidFill>
                  <a:srgbClr val="0F2F4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Melhoria após feedback.</a:t>
            </a:r>
            <a:endParaRPr lang="en-US" sz="1600" dirty="0"/>
          </a:p>
        </p:txBody>
      </p:sp>
      <p:sp>
        <p:nvSpPr>
          <p:cNvPr id="11" name="Text 9"/>
          <p:cNvSpPr/>
          <p:nvPr/>
        </p:nvSpPr>
        <p:spPr>
          <a:xfrm>
            <a:off x="411480" y="6473952"/>
            <a:ext cx="658368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750" dirty="0">
                <a:solidFill>
                  <a:srgbClr val="5F6B76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Kit Docente - Lógica de Programação para Iniciantes</a:t>
            </a:r>
            <a:endParaRPr lang="en-US" sz="750" dirty="0"/>
          </a:p>
        </p:txBody>
      </p:sp>
      <p:sp>
        <p:nvSpPr>
          <p:cNvPr id="12" name="Text 10"/>
          <p:cNvSpPr/>
          <p:nvPr/>
        </p:nvSpPr>
        <p:spPr>
          <a:xfrm>
            <a:off x="11155680" y="6446520"/>
            <a:ext cx="54864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750" dirty="0">
                <a:solidFill>
                  <a:srgbClr val="5F6B76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7</a:t>
            </a:r>
            <a:endParaRPr lang="en-US" sz="75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F6FBF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164592"/>
          </a:xfrm>
          <a:prstGeom prst="rect">
            <a:avLst/>
          </a:prstGeom>
          <a:solidFill>
            <a:srgbClr val="16A7A1"/>
          </a:solidFill>
          <a:ln w="12700">
            <a:solidFill>
              <a:srgbClr val="16A7A1"/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411480" y="320040"/>
            <a:ext cx="41148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16A7A1"/>
                </a:solidFill>
              </a:rPr>
              <a:t>Capítulo 3</a:t>
            </a:r>
            <a:endParaRPr lang="en-US" sz="900" dirty="0"/>
          </a:p>
        </p:txBody>
      </p:sp>
      <p:sp>
        <p:nvSpPr>
          <p:cNvPr id="4" name="Text 2"/>
          <p:cNvSpPr/>
          <p:nvPr/>
        </p:nvSpPr>
        <p:spPr>
          <a:xfrm>
            <a:off x="411480" y="621792"/>
            <a:ext cx="6309360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0F2F4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Fluxogramas do zero</a:t>
            </a:r>
            <a:endParaRPr lang="en-US" sz="2800" dirty="0"/>
          </a:p>
        </p:txBody>
      </p:sp>
      <p:sp>
        <p:nvSpPr>
          <p:cNvPr id="5" name="Text 3"/>
          <p:cNvSpPr/>
          <p:nvPr/>
        </p:nvSpPr>
        <p:spPr>
          <a:xfrm>
            <a:off x="438912" y="1170432"/>
            <a:ext cx="603504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5F6B76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Conceito central para condução da aula</a:t>
            </a:r>
            <a:endParaRPr lang="en-US" sz="1200" dirty="0"/>
          </a:p>
        </p:txBody>
      </p:sp>
      <p:sp>
        <p:nvSpPr>
          <p:cNvPr id="6" name="Text 4"/>
          <p:cNvSpPr/>
          <p:nvPr/>
        </p:nvSpPr>
        <p:spPr>
          <a:xfrm>
            <a:off x="548640" y="1828800"/>
            <a:ext cx="5257800" cy="233172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r>
              <a:rPr lang="en-US" sz="1900" dirty="0">
                <a:solidFill>
                  <a:srgbClr val="0F2F4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Fluxogramas tornam o raciocínio visível.</a:t>
            </a:r>
            <a:endParaRPr lang="en-US" sz="1900" dirty="0"/>
          </a:p>
          <a:p>
            <a:r>
              <a:rPr lang="en-US" sz="1900" dirty="0">
                <a:solidFill>
                  <a:srgbClr val="0F2F4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Símbolos representam início, processo, entrada/saída e decisão.</a:t>
            </a:r>
            <a:endParaRPr lang="en-US" sz="1900" dirty="0"/>
          </a:p>
          <a:p>
            <a:r>
              <a:rPr lang="en-US" sz="1900" dirty="0">
                <a:solidFill>
                  <a:srgbClr val="0F2F4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Setas indicam o caminho lógico da solução.</a:t>
            </a:r>
            <a:endParaRPr lang="en-US" sz="1900" dirty="0"/>
          </a:p>
        </p:txBody>
      </p:sp>
      <p:sp>
        <p:nvSpPr>
          <p:cNvPr id="7" name="Shape 5"/>
          <p:cNvSpPr/>
          <p:nvPr/>
        </p:nvSpPr>
        <p:spPr>
          <a:xfrm>
            <a:off x="548640" y="4617720"/>
            <a:ext cx="5074920" cy="0"/>
          </a:xfrm>
          <a:prstGeom prst="line">
            <a:avLst/>
          </a:prstGeom>
          <a:noFill/>
          <a:ln w="25400">
            <a:solidFill>
              <a:srgbClr val="F28C28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548640" y="4800600"/>
            <a:ext cx="320040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16A7A1"/>
                </a:solidFill>
              </a:rPr>
              <a:t>Pergunta de abertura</a:t>
            </a:r>
            <a:endParaRPr lang="en-US" sz="1200" dirty="0"/>
          </a:p>
        </p:txBody>
      </p:sp>
      <p:sp>
        <p:nvSpPr>
          <p:cNvPr id="9" name="Text 7"/>
          <p:cNvSpPr/>
          <p:nvPr/>
        </p:nvSpPr>
        <p:spPr>
          <a:xfrm>
            <a:off x="548640" y="5074920"/>
            <a:ext cx="521208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700" dirty="0">
                <a:solidFill>
                  <a:srgbClr val="0F2F4F"/>
                </a:solidFill>
              </a:rPr>
              <a:t>Que problema real este conceito ajuda o aluno a resolver?</a:t>
            </a:r>
            <a:endParaRPr lang="en-US" sz="1700" dirty="0"/>
          </a:p>
        </p:txBody>
      </p:sp>
      <p:pic>
        <p:nvPicPr>
          <p:cNvPr id="10" name="Image 0" descr="/mnt/data/aulas_de_processos_e_decisões.png">    </p:cNvPr>
          <p:cNvPicPr>
            <a:picLocks noChangeAspect="1"/>
          </p:cNvPicPr>
          <p:nvPr/>
        </p:nvPicPr>
        <p:blipFill>
          <a:blip r:embed="rId1"/>
          <a:srcRect l="14564" r="14564" t="0" b="0"/>
          <a:stretch/>
        </p:blipFill>
        <p:spPr>
          <a:xfrm>
            <a:off x="6995160" y="914400"/>
            <a:ext cx="4709160" cy="4983480"/>
          </a:xfrm>
          <a:prstGeom prst="rect">
            <a:avLst/>
          </a:prstGeom>
        </p:spPr>
      </p:pic>
      <p:sp>
        <p:nvSpPr>
          <p:cNvPr id="11" name="Text 8"/>
          <p:cNvSpPr/>
          <p:nvPr/>
        </p:nvSpPr>
        <p:spPr>
          <a:xfrm>
            <a:off x="411480" y="6473952"/>
            <a:ext cx="658368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750" dirty="0">
                <a:solidFill>
                  <a:srgbClr val="5F6B76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Kit Docente - Lógica de Programação para Iniciantes</a:t>
            </a:r>
            <a:endParaRPr lang="en-US" sz="750" dirty="0"/>
          </a:p>
        </p:txBody>
      </p:sp>
      <p:sp>
        <p:nvSpPr>
          <p:cNvPr id="12" name="Text 9"/>
          <p:cNvSpPr/>
          <p:nvPr/>
        </p:nvSpPr>
        <p:spPr>
          <a:xfrm>
            <a:off x="11155680" y="6446520"/>
            <a:ext cx="54864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750" dirty="0">
                <a:solidFill>
                  <a:srgbClr val="5F6B76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8</a:t>
            </a:r>
            <a:endParaRPr lang="en-US" sz="75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solidFill>
          <a:srgbClr val="F6FBF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164592"/>
          </a:xfrm>
          <a:prstGeom prst="rect">
            <a:avLst/>
          </a:prstGeom>
          <a:solidFill>
            <a:srgbClr val="16A7A1"/>
          </a:solidFill>
          <a:ln w="12700">
            <a:solidFill>
              <a:srgbClr val="16A7A1"/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411480" y="320040"/>
            <a:ext cx="41148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16A7A1"/>
                </a:solidFill>
              </a:rPr>
              <a:t>Prática - Capítulo 3</a:t>
            </a:r>
            <a:endParaRPr lang="en-US" sz="900" dirty="0"/>
          </a:p>
        </p:txBody>
      </p:sp>
      <p:sp>
        <p:nvSpPr>
          <p:cNvPr id="4" name="Text 2"/>
          <p:cNvSpPr/>
          <p:nvPr/>
        </p:nvSpPr>
        <p:spPr>
          <a:xfrm>
            <a:off x="411480" y="621792"/>
            <a:ext cx="6309360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0F2F4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Atividade orientada</a:t>
            </a:r>
            <a:endParaRPr lang="en-US" sz="2800" dirty="0"/>
          </a:p>
        </p:txBody>
      </p:sp>
      <p:sp>
        <p:nvSpPr>
          <p:cNvPr id="5" name="Text 3"/>
          <p:cNvSpPr/>
          <p:nvPr/>
        </p:nvSpPr>
        <p:spPr>
          <a:xfrm>
            <a:off x="438912" y="1170432"/>
            <a:ext cx="603504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5F6B76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Fluxogramas do zero</a:t>
            </a:r>
            <a:endParaRPr lang="en-US" sz="1200" dirty="0"/>
          </a:p>
        </p:txBody>
      </p:sp>
      <p:sp>
        <p:nvSpPr>
          <p:cNvPr id="6" name="Text 4"/>
          <p:cNvSpPr/>
          <p:nvPr/>
        </p:nvSpPr>
        <p:spPr>
          <a:xfrm>
            <a:off x="731520" y="1828800"/>
            <a:ext cx="6675120" cy="91440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indent="0" marL="0">
              <a:buNone/>
            </a:pPr>
            <a:r>
              <a:rPr lang="en-US" sz="2200" b="1" dirty="0">
                <a:solidFill>
                  <a:srgbClr val="0F2F4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Construa um fluxograma para aprovação, recuperação ou reprovação a partir da média final.</a:t>
            </a:r>
            <a:endParaRPr lang="en-US" sz="2200" dirty="0"/>
          </a:p>
        </p:txBody>
      </p:sp>
      <p:sp>
        <p:nvSpPr>
          <p:cNvPr id="7" name="Shape 5"/>
          <p:cNvSpPr/>
          <p:nvPr/>
        </p:nvSpPr>
        <p:spPr>
          <a:xfrm>
            <a:off x="731520" y="3063240"/>
            <a:ext cx="6583680" cy="0"/>
          </a:xfrm>
          <a:prstGeom prst="line">
            <a:avLst/>
          </a:prstGeom>
          <a:noFill/>
          <a:ln w="25400">
            <a:solidFill>
              <a:srgbClr val="16A7A1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777240" y="3429000"/>
            <a:ext cx="6492240" cy="192024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r>
              <a:rPr lang="en-US" sz="1800" dirty="0">
                <a:solidFill>
                  <a:srgbClr val="0F2F4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Organização: individual, dupla ou grupo pequeno.</a:t>
            </a:r>
            <a:endParaRPr lang="en-US" sz="1800" dirty="0"/>
          </a:p>
          <a:p>
            <a:r>
              <a:rPr lang="en-US" sz="1800" dirty="0">
                <a:solidFill>
                  <a:srgbClr val="0F2F4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Produto esperado: registro do raciocínio e solução representada.</a:t>
            </a:r>
            <a:endParaRPr lang="en-US" sz="1800" dirty="0"/>
          </a:p>
          <a:p>
            <a:r>
              <a:rPr lang="en-US" sz="1800" dirty="0">
                <a:solidFill>
                  <a:srgbClr val="0F2F4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Fechamento: socializar erros comuns e caminhos alternativos.</a:t>
            </a:r>
            <a:endParaRPr lang="en-US" sz="1800" dirty="0"/>
          </a:p>
        </p:txBody>
      </p:sp>
      <p:sp>
        <p:nvSpPr>
          <p:cNvPr id="9" name="Text 7"/>
          <p:cNvSpPr/>
          <p:nvPr/>
        </p:nvSpPr>
        <p:spPr>
          <a:xfrm>
            <a:off x="8229600" y="1737360"/>
            <a:ext cx="292608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16A7A1"/>
                </a:solidFill>
              </a:rPr>
              <a:t>Sugestão de avaliação</a:t>
            </a:r>
            <a:endParaRPr lang="en-US" sz="1400" dirty="0"/>
          </a:p>
        </p:txBody>
      </p:sp>
      <p:sp>
        <p:nvSpPr>
          <p:cNvPr id="10" name="Text 8"/>
          <p:cNvSpPr/>
          <p:nvPr/>
        </p:nvSpPr>
        <p:spPr>
          <a:xfrm>
            <a:off x="8229600" y="2240280"/>
            <a:ext cx="3108960" cy="228600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r>
              <a:rPr lang="en-US" sz="1600" dirty="0">
                <a:solidFill>
                  <a:srgbClr val="0F2F4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Clareza da lógica.</a:t>
            </a:r>
            <a:endParaRPr lang="en-US" sz="1600" dirty="0"/>
          </a:p>
          <a:p>
            <a:r>
              <a:rPr lang="en-US" sz="1600" dirty="0">
                <a:solidFill>
                  <a:srgbClr val="0F2F4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Representação adequada.</a:t>
            </a:r>
            <a:endParaRPr lang="en-US" sz="1600" dirty="0"/>
          </a:p>
          <a:p>
            <a:r>
              <a:rPr lang="en-US" sz="1600" dirty="0">
                <a:solidFill>
                  <a:srgbClr val="0F2F4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Teste ou justificativa.</a:t>
            </a:r>
            <a:endParaRPr lang="en-US" sz="1600" dirty="0"/>
          </a:p>
          <a:p>
            <a:r>
              <a:rPr lang="en-US" sz="1600" dirty="0">
                <a:solidFill>
                  <a:srgbClr val="0F2F4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Melhoria após feedback.</a:t>
            </a:r>
            <a:endParaRPr lang="en-US" sz="1600" dirty="0"/>
          </a:p>
        </p:txBody>
      </p:sp>
      <p:sp>
        <p:nvSpPr>
          <p:cNvPr id="11" name="Text 9"/>
          <p:cNvSpPr/>
          <p:nvPr/>
        </p:nvSpPr>
        <p:spPr>
          <a:xfrm>
            <a:off x="411480" y="6473952"/>
            <a:ext cx="658368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750" dirty="0">
                <a:solidFill>
                  <a:srgbClr val="5F6B76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Kit Docente - Lógica de Programação para Iniciantes</a:t>
            </a:r>
            <a:endParaRPr lang="en-US" sz="750" dirty="0"/>
          </a:p>
        </p:txBody>
      </p:sp>
      <p:sp>
        <p:nvSpPr>
          <p:cNvPr id="12" name="Text 10"/>
          <p:cNvSpPr/>
          <p:nvPr/>
        </p:nvSpPr>
        <p:spPr>
          <a:xfrm>
            <a:off x="11155680" y="6446520"/>
            <a:ext cx="54864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750" dirty="0">
                <a:solidFill>
                  <a:srgbClr val="5F6B76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9</a:t>
            </a:r>
            <a:endParaRPr lang="en-US" sz="75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ptos Display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32</Slides>
  <Notes>32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35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</vt:vector>
  </TitlesOfParts>
  <Company>Coleção Desenvolvimento de Software na Prática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Slides - Lógica de Programação para Iniciantes</dc:title>
  <dc:subject>Kit Docente - Apostila 1</dc:subject>
  <dc:creator>Prof. Douglas Ribeiro</dc:creator>
  <cp:lastModifiedBy>Prof. Douglas Ribeiro</cp:lastModifiedBy>
  <cp:revision>1</cp:revision>
  <dcterms:created xsi:type="dcterms:W3CDTF">2026-06-14T21:30:23Z</dcterms:created>
  <dcterms:modified xsi:type="dcterms:W3CDTF">2026-06-14T21:30:23Z</dcterms:modified>
</cp:coreProperties>
</file>